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56" r:id="rId2"/>
    <p:sldId id="262" r:id="rId3"/>
    <p:sldId id="257" r:id="rId4"/>
    <p:sldId id="268" r:id="rId5"/>
    <p:sldId id="266" r:id="rId6"/>
    <p:sldId id="267" r:id="rId7"/>
    <p:sldId id="272" r:id="rId8"/>
    <p:sldId id="273" r:id="rId9"/>
    <p:sldId id="278" r:id="rId10"/>
    <p:sldId id="279" r:id="rId11"/>
    <p:sldId id="280" r:id="rId12"/>
    <p:sldId id="281" r:id="rId13"/>
    <p:sldId id="282" r:id="rId14"/>
    <p:sldId id="27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p:cViewPr>
        <p:scale>
          <a:sx n="76" d="100"/>
          <a:sy n="76" d="100"/>
        </p:scale>
        <p:origin x="-1206" y="1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4AA7C2-E8DC-467C-9833-F833067453C2}" type="datetimeFigureOut">
              <a:rPr lang="en-US" smtClean="0"/>
              <a:pPr/>
              <a:t>12/12/2016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1A8E8C-7000-4BD7-A278-0C1355790446}" type="slidenum">
              <a:rPr lang="en-US" smtClean="0"/>
              <a:pPr/>
              <a:t>‹#›</a:t>
            </a:fld>
            <a:endParaRPr lang="en-US"/>
          </a:p>
        </p:txBody>
      </p:sp>
    </p:spTree>
    <p:extLst>
      <p:ext uri="{BB962C8B-B14F-4D97-AF65-F5344CB8AC3E}">
        <p14:creationId xmlns:p14="http://schemas.microsoft.com/office/powerpoint/2010/main" val="15697265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3350BE-36FB-48B8-BC3B-BF82FA8A4B16}" type="datetime1">
              <a:rPr lang="en-US" smtClean="0"/>
              <a:pPr/>
              <a:t>12/12/2016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A8D951-FD7A-4EA6-9971-BA4650F5F282}" type="datetime1">
              <a:rPr lang="en-US" smtClean="0"/>
              <a:pPr/>
              <a:t>12/12/2016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7DDA1A-1160-4810-A009-9384DF143964}" type="datetime1">
              <a:rPr lang="en-US" smtClean="0"/>
              <a:pPr/>
              <a:t>12/12/2016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4B8CA7-DF52-4574-B28B-BF67C425F74E}" type="datetime1">
              <a:rPr lang="en-US" smtClean="0"/>
              <a:pPr/>
              <a:t>12/12/2016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6F388C-ACCE-4EF5-AD2C-86A2C6495869}" type="datetime1">
              <a:rPr lang="en-US" smtClean="0"/>
              <a:pPr/>
              <a:t>12/12/2016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02A2DB-E9A4-4F11-9A97-3D805873123B}" type="datetime1">
              <a:rPr lang="en-US" smtClean="0"/>
              <a:pPr/>
              <a:t>12/12/2016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5D039D-4B07-4C92-99B2-D30586816A68}" type="datetime1">
              <a:rPr lang="en-US" smtClean="0"/>
              <a:pPr/>
              <a:t>12/12/2016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D8C0F6-D106-4D90-B6A1-515B7FD8F0C8}" type="datetime1">
              <a:rPr lang="en-US" smtClean="0"/>
              <a:pPr/>
              <a:t>12/12/2016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B9723-2437-47C8-833A-EDB2EBB6A5A1}" type="datetime1">
              <a:rPr lang="en-US" smtClean="0"/>
              <a:pPr/>
              <a:t>12/12/2016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05C9E6-3B8B-4571-9128-858A99C98B86}" type="datetime1">
              <a:rPr lang="en-US" smtClean="0"/>
              <a:pPr/>
              <a:t>12/12/2016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4141EB-C6BD-49FF-BC05-BF0312C62789}" type="datetime1">
              <a:rPr lang="en-US" smtClean="0"/>
              <a:pPr/>
              <a:t>12/12/2016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1E575-74B0-4F22-8519-3F96FB7A2B3A}" type="datetime1">
              <a:rPr lang="en-US" smtClean="0"/>
              <a:pPr/>
              <a:t>12/12/2016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final_color.jpg"/>
          <p:cNvPicPr>
            <a:picLocks noChangeAspect="1"/>
          </p:cNvPicPr>
          <p:nvPr/>
        </p:nvPicPr>
        <p:blipFill>
          <a:blip r:embed="rId2" cstate="print"/>
          <a:stretch>
            <a:fillRect/>
          </a:stretch>
        </p:blipFill>
        <p:spPr>
          <a:xfrm>
            <a:off x="0" y="0"/>
            <a:ext cx="1447800" cy="685800"/>
          </a:xfrm>
          <a:prstGeom prst="rect">
            <a:avLst/>
          </a:prstGeom>
        </p:spPr>
      </p:pic>
      <p:sp>
        <p:nvSpPr>
          <p:cNvPr id="2" name="Title 1"/>
          <p:cNvSpPr>
            <a:spLocks noGrp="1"/>
          </p:cNvSpPr>
          <p:nvPr>
            <p:ph type="ctrTitle"/>
          </p:nvPr>
        </p:nvSpPr>
        <p:spPr>
          <a:xfrm>
            <a:off x="621506" y="609601"/>
            <a:ext cx="7772400" cy="457200"/>
          </a:xfrm>
        </p:spPr>
        <p:txBody>
          <a:bodyPr>
            <a:normAutofit fontScale="90000"/>
          </a:bodyPr>
          <a:lstStyle/>
          <a:p>
            <a:r>
              <a:rPr lang="en-US" sz="1800" dirty="0" smtClean="0">
                <a:solidFill>
                  <a:srgbClr val="002060"/>
                </a:solidFill>
                <a:latin typeface="Book Antiqua" panose="02040602050305030304" pitchFamily="18" charset="0"/>
              </a:rPr>
              <a:t>Development of master curricula for natural disasters risk management in Western Balkan countries</a:t>
            </a:r>
            <a:endParaRPr lang="bs-Latn-BA" sz="1800" dirty="0">
              <a:solidFill>
                <a:srgbClr val="002060"/>
              </a:solidFill>
              <a:latin typeface="Book Antiqua" panose="02040602050305030304" pitchFamily="18" charset="0"/>
            </a:endParaRPr>
          </a:p>
        </p:txBody>
      </p:sp>
      <p:sp>
        <p:nvSpPr>
          <p:cNvPr id="3" name="Subtitle 2"/>
          <p:cNvSpPr>
            <a:spLocks noGrp="1"/>
          </p:cNvSpPr>
          <p:nvPr>
            <p:ph type="subTitle" idx="1"/>
          </p:nvPr>
        </p:nvSpPr>
        <p:spPr>
          <a:xfrm>
            <a:off x="1371600" y="1524000"/>
            <a:ext cx="6400800" cy="1143000"/>
          </a:xfrm>
        </p:spPr>
        <p:txBody>
          <a:bodyPr>
            <a:normAutofit fontScale="70000" lnSpcReduction="20000"/>
          </a:bodyPr>
          <a:lstStyle/>
          <a:p>
            <a:r>
              <a:rPr lang="en-US" dirty="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rPr>
              <a:t>WP4  presentation  (Implementation  of </a:t>
            </a:r>
          </a:p>
          <a:p>
            <a:r>
              <a:rPr lang="en-US" dirty="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rPr>
              <a:t>developed  master  curricula  and </a:t>
            </a:r>
          </a:p>
          <a:p>
            <a:r>
              <a:rPr lang="en-US" dirty="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rPr>
              <a:t>trainings) - Coordinator: UNSA</a:t>
            </a:r>
            <a:endParaRPr lang="bs-Latn-BA" dirty="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endParaRPr>
          </a:p>
        </p:txBody>
      </p:sp>
      <p:cxnSp>
        <p:nvCxnSpPr>
          <p:cNvPr id="5" name="Straight Connector 4"/>
          <p:cNvCxnSpPr/>
          <p:nvPr/>
        </p:nvCxnSpPr>
        <p:spPr>
          <a:xfrm>
            <a:off x="0" y="10668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8" name="Title 1"/>
          <p:cNvSpPr txBox="1">
            <a:spLocks/>
          </p:cNvSpPr>
          <p:nvPr/>
        </p:nvSpPr>
        <p:spPr>
          <a:xfrm>
            <a:off x="685800" y="2667000"/>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rgbClr val="002060"/>
                </a:solidFill>
                <a:latin typeface="Book Antiqua" panose="02040602050305030304" pitchFamily="18" charset="0"/>
              </a:rPr>
              <a:t>Prof.dr Emina Hadžić</a:t>
            </a:r>
          </a:p>
          <a:p>
            <a:r>
              <a:rPr lang="sr-Latn-BA" sz="1800" dirty="0" smtClean="0">
                <a:solidFill>
                  <a:srgbClr val="002060"/>
                </a:solidFill>
                <a:latin typeface="Book Antiqua" panose="02040602050305030304" pitchFamily="18" charset="0"/>
              </a:rPr>
              <a:t>University of Sarajevo</a:t>
            </a:r>
            <a:endParaRPr lang="bs-Latn-BA" sz="1800" dirty="0">
              <a:solidFill>
                <a:srgbClr val="002060"/>
              </a:solidFill>
              <a:latin typeface="Book Antiqua" panose="02040602050305030304" pitchFamily="18" charset="0"/>
            </a:endParaRPr>
          </a:p>
        </p:txBody>
      </p:sp>
      <p:sp>
        <p:nvSpPr>
          <p:cNvPr id="9" name="Title 1"/>
          <p:cNvSpPr txBox="1">
            <a:spLocks/>
          </p:cNvSpPr>
          <p:nvPr/>
        </p:nvSpPr>
        <p:spPr>
          <a:xfrm>
            <a:off x="685800" y="4953000"/>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a:solidFill>
                  <a:srgbClr val="002060"/>
                </a:solidFill>
                <a:latin typeface="Book Antiqua" panose="02040602050305030304" pitchFamily="18" charset="0"/>
              </a:rPr>
              <a:t>Kick-off meeting/ 16th December </a:t>
            </a:r>
            <a:r>
              <a:rPr lang="sr-Latn-BA" sz="1800" dirty="0" smtClean="0">
                <a:solidFill>
                  <a:srgbClr val="002060"/>
                </a:solidFill>
                <a:latin typeface="Book Antiqua" panose="02040602050305030304" pitchFamily="18" charset="0"/>
              </a:rPr>
              <a:t>2016.</a:t>
            </a:r>
            <a:endParaRPr lang="bs-Latn-BA" sz="1800" dirty="0">
              <a:solidFill>
                <a:srgbClr val="002060"/>
              </a:solidFill>
              <a:latin typeface="Book Antiqua" panose="02040602050305030304" pitchFamily="18" charset="0"/>
            </a:endParaRPr>
          </a:p>
        </p:txBody>
      </p:sp>
      <p:sp>
        <p:nvSpPr>
          <p:cNvPr id="13" name="Text Box 2"/>
          <p:cNvSpPr txBox="1">
            <a:spLocks noChangeArrowheads="1"/>
          </p:cNvSpPr>
          <p:nvPr/>
        </p:nvSpPr>
        <p:spPr bwMode="auto">
          <a:xfrm>
            <a:off x="0" y="6057781"/>
            <a:ext cx="9144000" cy="800219"/>
          </a:xfrm>
          <a:prstGeom prst="rect">
            <a:avLst/>
          </a:prstGeom>
          <a:solidFill>
            <a:schemeClr val="accent6">
              <a:lumMod val="20000"/>
              <a:lumOff val="80000"/>
            </a:schemeClr>
          </a:solidFill>
          <a:ln w="9525">
            <a:solidFill>
              <a:srgbClr val="FF0000"/>
            </a:solidFill>
            <a:miter lim="800000"/>
            <a:headEnd/>
            <a:tailEnd/>
          </a:ln>
        </p:spPr>
        <p:txBody>
          <a:bodyPr rot="0" vert="horz" wrap="square" lIns="91440" tIns="45720" rIns="91440" bIns="45720" anchor="t" anchorCtr="0">
            <a:spAutoFit/>
          </a:bodyPr>
          <a:lstStyle/>
          <a:p>
            <a:pPr algn="ctr">
              <a:spcAft>
                <a:spcPts val="0"/>
              </a:spcAft>
            </a:pPr>
            <a:r>
              <a:rPr lang="en-US" sz="1200" dirty="0">
                <a:effectLst/>
                <a:latin typeface="Book Antiqua"/>
                <a:ea typeface="Calibri"/>
                <a:cs typeface="Times New Roman"/>
              </a:rPr>
              <a:t>Project number:  </a:t>
            </a:r>
            <a:r>
              <a:rPr lang="sr-Latn-RS" sz="1200" smtClean="0">
                <a:effectLst/>
                <a:latin typeface="Book Antiqua"/>
                <a:ea typeface="Calibri"/>
                <a:cs typeface="Times New Roman"/>
              </a:rPr>
              <a:t>5</a:t>
            </a:r>
            <a:r>
              <a:rPr lang="en-US" sz="1200" smtClean="0">
                <a:latin typeface="Book Antiqua"/>
                <a:ea typeface="Calibri"/>
                <a:cs typeface="Times New Roman"/>
              </a:rPr>
              <a:t>73806-EPP-1-2016-1-RS-EPPKA2-CBHE-JP</a:t>
            </a:r>
            <a:endParaRPr lang="bs-Latn-BA" sz="1200" dirty="0">
              <a:latin typeface="Book Antiqua"/>
              <a:ea typeface="Calibri"/>
              <a:cs typeface="Times New Roman"/>
            </a:endParaRPr>
          </a:p>
          <a:p>
            <a:pPr>
              <a:spcAft>
                <a:spcPts val="0"/>
              </a:spcAft>
            </a:pPr>
            <a:r>
              <a:rPr lang="en-US" sz="1200" dirty="0">
                <a:effectLst/>
                <a:latin typeface="Book Antiqua"/>
                <a:ea typeface="Calibri"/>
                <a:cs typeface="Times New Roman"/>
              </a:rPr>
              <a:t> </a:t>
            </a:r>
            <a:endParaRPr lang="bs-Latn-BA" sz="1200" dirty="0">
              <a:effectLst/>
              <a:latin typeface="Book Antiqua"/>
              <a:ea typeface="Calibri"/>
              <a:cs typeface="Times New Roman"/>
            </a:endParaRPr>
          </a:p>
          <a:p>
            <a:pPr algn="just">
              <a:spcAft>
                <a:spcPts val="0"/>
              </a:spcAft>
            </a:pPr>
            <a:r>
              <a:rPr lang="bs-Latn-BA" sz="1100" i="1" dirty="0">
                <a:effectLst/>
                <a:latin typeface="Book Antiqua"/>
                <a:ea typeface="Calibri"/>
                <a:cs typeface="Times New Roman"/>
              </a:rPr>
              <a:t>"This project has been funded with support from the European Commission. This publication </a:t>
            </a:r>
            <a:r>
              <a:rPr lang="bs-Latn-BA" sz="1100" i="1" dirty="0" smtClean="0">
                <a:effectLst/>
                <a:latin typeface="Book Antiqua"/>
                <a:ea typeface="Calibri"/>
                <a:cs typeface="Times New Roman"/>
              </a:rPr>
              <a:t>reflects </a:t>
            </a:r>
            <a:r>
              <a:rPr lang="bs-Latn-BA" sz="1100" i="1" dirty="0">
                <a:effectLst/>
                <a:latin typeface="Book Antiqua"/>
                <a:ea typeface="Calibri"/>
                <a:cs typeface="Times New Roman"/>
              </a:rPr>
              <a:t>the views only of the author, and the Commission cannot be held responsible for any use which may be made of the information contained therein"</a:t>
            </a:r>
            <a:endParaRPr lang="bs-Latn-BA" sz="1200" dirty="0">
              <a:effectLst/>
              <a:latin typeface="Book Antiqua"/>
              <a:ea typeface="Calibri"/>
              <a:cs typeface="Times New Roman"/>
            </a:endParaRPr>
          </a:p>
        </p:txBody>
      </p:sp>
      <p:pic>
        <p:nvPicPr>
          <p:cNvPr id="15" name="Picture 14" descr="eu_flag_co_funded_pos_[rgb]_right.jpg"/>
          <p:cNvPicPr/>
          <p:nvPr/>
        </p:nvPicPr>
        <p:blipFill>
          <a:blip r:embed="rId3" cstate="print"/>
          <a:stretch>
            <a:fillRect/>
          </a:stretch>
        </p:blipFill>
        <p:spPr>
          <a:xfrm>
            <a:off x="7467600" y="152400"/>
            <a:ext cx="1676400" cy="409575"/>
          </a:xfrm>
          <a:prstGeom prst="rect">
            <a:avLst/>
          </a:prstGeom>
        </p:spPr>
      </p:pic>
      <p:pic>
        <p:nvPicPr>
          <p:cNvPr id="12" name="Picture 13"/>
          <p:cNvPicPr>
            <a:picLocks noChangeAspect="1" noChangeArrowheads="1"/>
          </p:cNvPicPr>
          <p:nvPr/>
        </p:nvPicPr>
        <p:blipFill>
          <a:blip r:embed="rId4" cstate="print"/>
          <a:srcRect/>
          <a:stretch>
            <a:fillRect/>
          </a:stretch>
        </p:blipFill>
        <p:spPr bwMode="auto">
          <a:xfrm>
            <a:off x="3762163" y="3429000"/>
            <a:ext cx="2105237" cy="1675526"/>
          </a:xfrm>
          <a:prstGeom prst="rect">
            <a:avLst/>
          </a:prstGeom>
          <a:noFill/>
        </p:spPr>
      </p:pic>
    </p:spTree>
    <p:extLst>
      <p:ext uri="{BB962C8B-B14F-4D97-AF65-F5344CB8AC3E}">
        <p14:creationId xmlns:p14="http://schemas.microsoft.com/office/powerpoint/2010/main" val="9539554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10</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4" name="Title 3"/>
          <p:cNvSpPr>
            <a:spLocks noGrp="1"/>
          </p:cNvSpPr>
          <p:nvPr>
            <p:ph type="title"/>
          </p:nvPr>
        </p:nvSpPr>
        <p:spPr>
          <a:xfrm>
            <a:off x="457200" y="838200"/>
            <a:ext cx="8229600" cy="762000"/>
          </a:xfrm>
        </p:spPr>
        <p:txBody>
          <a:bodyPr>
            <a:noAutofit/>
          </a:bodyPr>
          <a:lstStyle/>
          <a:p>
            <a:r>
              <a:rPr lang="en-GB" sz="2800" b="1" dirty="0"/>
              <a:t>Deliverables/results/outcomes</a:t>
            </a:r>
            <a:r>
              <a:rPr lang="bs-Latn-BA" sz="2800" dirty="0"/>
              <a:t/>
            </a:r>
            <a:br>
              <a:rPr lang="bs-Latn-BA" sz="2800" dirty="0"/>
            </a:br>
            <a:endParaRPr lang="bs-Latn-BA" sz="2800" dirty="0"/>
          </a:p>
        </p:txBody>
      </p:sp>
      <p:graphicFrame>
        <p:nvGraphicFramePr>
          <p:cNvPr id="2" name="Table 1"/>
          <p:cNvGraphicFramePr>
            <a:graphicFrameLocks noGrp="1"/>
          </p:cNvGraphicFramePr>
          <p:nvPr>
            <p:extLst>
              <p:ext uri="{D42A27DB-BD31-4B8C-83A1-F6EECF244321}">
                <p14:modId xmlns:p14="http://schemas.microsoft.com/office/powerpoint/2010/main" val="724308601"/>
              </p:ext>
            </p:extLst>
          </p:nvPr>
        </p:nvGraphicFramePr>
        <p:xfrm>
          <a:off x="533400" y="1752599"/>
          <a:ext cx="8153399" cy="4145280"/>
        </p:xfrm>
        <a:graphic>
          <a:graphicData uri="http://schemas.openxmlformats.org/drawingml/2006/table">
            <a:tbl>
              <a:tblPr firstRow="1" firstCol="1" bandRow="1"/>
              <a:tblGrid>
                <a:gridCol w="2153401"/>
                <a:gridCol w="2999999"/>
                <a:gridCol w="2999999"/>
              </a:tblGrid>
              <a:tr h="548640">
                <a:tc>
                  <a:txBody>
                    <a:bodyPr/>
                    <a:lstStyle/>
                    <a:p>
                      <a:pPr>
                        <a:spcAft>
                          <a:spcPts val="0"/>
                        </a:spcAft>
                      </a:pPr>
                      <a:r>
                        <a:rPr lang="en-GB" sz="1800" dirty="0">
                          <a:effectLst/>
                          <a:latin typeface="Calibri"/>
                          <a:ea typeface="Times New Roman"/>
                          <a:cs typeface="Arial"/>
                        </a:rPr>
                        <a:t>Work Package and Outcome ref.nr</a:t>
                      </a:r>
                      <a:endParaRPr lang="bs-Latn-BA" sz="1800" dirty="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en-GB" sz="2000" b="1" dirty="0">
                          <a:effectLst/>
                          <a:latin typeface="Calibri"/>
                          <a:ea typeface="Times New Roman"/>
                          <a:cs typeface="Arial"/>
                        </a:rPr>
                        <a:t>4.2.</a:t>
                      </a:r>
                      <a:endParaRPr lang="bs-Latn-BA" sz="2000" b="1" dirty="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bs-Latn-BA"/>
                    </a:p>
                  </a:txBody>
                  <a:tcPr/>
                </a:tc>
              </a:tr>
              <a:tr h="274320">
                <a:tc>
                  <a:txBody>
                    <a:bodyPr/>
                    <a:lstStyle/>
                    <a:p>
                      <a:pPr>
                        <a:spcAft>
                          <a:spcPts val="0"/>
                        </a:spcAft>
                      </a:pPr>
                      <a:r>
                        <a:rPr lang="en-GB" sz="1800">
                          <a:effectLst/>
                          <a:latin typeface="Calibri"/>
                          <a:ea typeface="Times New Roman"/>
                          <a:cs typeface="Arial"/>
                        </a:rPr>
                        <a:t>Title</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r>
                        <a:rPr lang="en-GB" sz="2000" b="1" dirty="0">
                          <a:effectLst/>
                          <a:latin typeface="Calibri"/>
                          <a:ea typeface="Times New Roman"/>
                          <a:cs typeface="Arial"/>
                        </a:rPr>
                        <a:t>Master curricula implemented</a:t>
                      </a:r>
                      <a:endParaRPr lang="bs-Latn-BA" sz="2000" b="1" dirty="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bs-Latn-BA"/>
                    </a:p>
                  </a:txBody>
                  <a:tcPr/>
                </a:tc>
              </a:tr>
              <a:tr h="822960">
                <a:tc>
                  <a:txBody>
                    <a:bodyPr/>
                    <a:lstStyle/>
                    <a:p>
                      <a:pPr>
                        <a:spcAft>
                          <a:spcPts val="0"/>
                        </a:spcAft>
                      </a:pPr>
                      <a:r>
                        <a:rPr lang="en-GB" sz="1800">
                          <a:effectLst/>
                          <a:latin typeface="Calibri"/>
                          <a:ea typeface="Times New Roman"/>
                          <a:cs typeface="Arial"/>
                        </a:rPr>
                        <a:t>Type</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BE" sz="1800">
                          <a:solidFill>
                            <a:srgbClr val="000000"/>
                          </a:solidFill>
                          <a:effectLst/>
                          <a:latin typeface="MS Gothic"/>
                          <a:ea typeface="Calibri"/>
                          <a:cs typeface="MS Gothic"/>
                        </a:rPr>
                        <a:t>☐</a:t>
                      </a:r>
                      <a:r>
                        <a:rPr lang="en-GB" sz="1800">
                          <a:solidFill>
                            <a:srgbClr val="000000"/>
                          </a:solidFill>
                          <a:effectLst/>
                          <a:latin typeface="Calibri"/>
                          <a:ea typeface="Times New Roman"/>
                          <a:cs typeface="Arial"/>
                        </a:rPr>
                        <a:t> Teaching material</a:t>
                      </a:r>
                      <a:endParaRPr lang="bs-Latn-BA" sz="1800">
                        <a:effectLst/>
                        <a:latin typeface="Calibri"/>
                        <a:ea typeface="Calibri"/>
                        <a:cs typeface="Arial"/>
                      </a:endParaRPr>
                    </a:p>
                    <a:p>
                      <a:pPr>
                        <a:spcAft>
                          <a:spcPts val="0"/>
                        </a:spcAft>
                      </a:pPr>
                      <a:r>
                        <a:rPr lang="fr-BE" sz="1800">
                          <a:solidFill>
                            <a:srgbClr val="000000"/>
                          </a:solidFill>
                          <a:effectLst/>
                          <a:latin typeface="MS Gothic"/>
                          <a:ea typeface="Calibri"/>
                          <a:cs typeface="MS Gothic"/>
                        </a:rPr>
                        <a:t>☐</a:t>
                      </a:r>
                      <a:r>
                        <a:rPr lang="en-GB" sz="1800">
                          <a:solidFill>
                            <a:srgbClr val="000000"/>
                          </a:solidFill>
                          <a:effectLst/>
                          <a:latin typeface="Calibri"/>
                          <a:ea typeface="Times New Roman"/>
                          <a:cs typeface="Arial"/>
                        </a:rPr>
                        <a:t> Learning material</a:t>
                      </a:r>
                      <a:endParaRPr lang="bs-Latn-BA" sz="1800">
                        <a:effectLst/>
                        <a:latin typeface="Calibri"/>
                        <a:ea typeface="Calibri"/>
                        <a:cs typeface="Arial"/>
                      </a:endParaRPr>
                    </a:p>
                    <a:p>
                      <a:pPr>
                        <a:spcAft>
                          <a:spcPts val="0"/>
                        </a:spcAft>
                      </a:pPr>
                      <a:r>
                        <a:rPr lang="fr-BE" sz="1800">
                          <a:solidFill>
                            <a:srgbClr val="000000"/>
                          </a:solidFill>
                          <a:effectLst/>
                          <a:latin typeface="MS Gothic"/>
                          <a:ea typeface="Calibri"/>
                          <a:cs typeface="MS Gothic"/>
                        </a:rPr>
                        <a:t>☐</a:t>
                      </a:r>
                      <a:r>
                        <a:rPr lang="en-GB" sz="1800">
                          <a:solidFill>
                            <a:srgbClr val="000000"/>
                          </a:solidFill>
                          <a:effectLst/>
                          <a:latin typeface="Calibri"/>
                          <a:ea typeface="Times New Roman"/>
                          <a:cs typeface="Arial"/>
                        </a:rPr>
                        <a:t> Training material</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BE" sz="1800">
                          <a:solidFill>
                            <a:srgbClr val="000000"/>
                          </a:solidFill>
                          <a:effectLst/>
                          <a:latin typeface="MS Gothic"/>
                          <a:ea typeface="Calibri"/>
                          <a:cs typeface="MS Gothic"/>
                        </a:rPr>
                        <a:t>☐</a:t>
                      </a:r>
                      <a:r>
                        <a:rPr lang="en-GB" sz="1800">
                          <a:solidFill>
                            <a:srgbClr val="000000"/>
                          </a:solidFill>
                          <a:effectLst/>
                          <a:latin typeface="Calibri"/>
                          <a:ea typeface="Times New Roman"/>
                          <a:cs typeface="Arial"/>
                        </a:rPr>
                        <a:t> Event</a:t>
                      </a:r>
                      <a:endParaRPr lang="bs-Latn-BA" sz="1800">
                        <a:effectLst/>
                        <a:latin typeface="Calibri"/>
                        <a:ea typeface="Calibri"/>
                        <a:cs typeface="Arial"/>
                      </a:endParaRPr>
                    </a:p>
                    <a:p>
                      <a:pPr>
                        <a:spcAft>
                          <a:spcPts val="0"/>
                        </a:spcAft>
                      </a:pPr>
                      <a:r>
                        <a:rPr lang="fr-BE" sz="1800">
                          <a:solidFill>
                            <a:srgbClr val="000000"/>
                          </a:solidFill>
                          <a:effectLst/>
                          <a:latin typeface="MS Gothic"/>
                          <a:ea typeface="Calibri"/>
                          <a:cs typeface="MS Gothic"/>
                        </a:rPr>
                        <a:t>☒</a:t>
                      </a:r>
                      <a:r>
                        <a:rPr lang="en-GB" sz="1800">
                          <a:solidFill>
                            <a:srgbClr val="000000"/>
                          </a:solidFill>
                          <a:effectLst/>
                          <a:latin typeface="Calibri"/>
                          <a:ea typeface="Times New Roman"/>
                          <a:cs typeface="Arial"/>
                        </a:rPr>
                        <a:t> Report </a:t>
                      </a:r>
                      <a:endParaRPr lang="bs-Latn-BA" sz="1800">
                        <a:effectLst/>
                        <a:latin typeface="Calibri"/>
                        <a:ea typeface="Calibri"/>
                        <a:cs typeface="Arial"/>
                      </a:endParaRPr>
                    </a:p>
                    <a:p>
                      <a:pPr>
                        <a:spcAft>
                          <a:spcPts val="0"/>
                        </a:spcAft>
                      </a:pPr>
                      <a:r>
                        <a:rPr lang="fr-BE" sz="1800">
                          <a:solidFill>
                            <a:srgbClr val="000000"/>
                          </a:solidFill>
                          <a:effectLst/>
                          <a:latin typeface="MS Gothic"/>
                          <a:ea typeface="Calibri"/>
                          <a:cs typeface="MS Gothic"/>
                        </a:rPr>
                        <a:t>☐</a:t>
                      </a:r>
                      <a:r>
                        <a:rPr lang="en-GB" sz="1800">
                          <a:solidFill>
                            <a:srgbClr val="000000"/>
                          </a:solidFill>
                          <a:effectLst/>
                          <a:latin typeface="Calibri"/>
                          <a:ea typeface="Times New Roman"/>
                          <a:cs typeface="Arial"/>
                        </a:rPr>
                        <a:t> Service/Product </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94560">
                <a:tc>
                  <a:txBody>
                    <a:bodyPr/>
                    <a:lstStyle/>
                    <a:p>
                      <a:pPr>
                        <a:spcAft>
                          <a:spcPts val="0"/>
                        </a:spcAft>
                      </a:pPr>
                      <a:r>
                        <a:rPr lang="en-GB" sz="1800">
                          <a:effectLst/>
                          <a:latin typeface="Calibri"/>
                          <a:ea typeface="Times New Roman"/>
                          <a:cs typeface="Arial"/>
                        </a:rPr>
                        <a:t>Description </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r>
                        <a:rPr lang="en-GB" sz="1800">
                          <a:effectLst/>
                          <a:latin typeface="Calibri"/>
                          <a:ea typeface="Times New Roman"/>
                          <a:cs typeface="Times New Roman"/>
                        </a:rPr>
                        <a:t>Teaching process conducted.</a:t>
                      </a:r>
                      <a:endParaRPr lang="bs-Latn-BA" sz="1800">
                        <a:effectLst/>
                        <a:latin typeface="Calibri"/>
                        <a:ea typeface="Calibri"/>
                        <a:cs typeface="Arial"/>
                      </a:endParaRPr>
                    </a:p>
                    <a:p>
                      <a:pPr>
                        <a:spcAft>
                          <a:spcPts val="0"/>
                        </a:spcAft>
                      </a:pPr>
                      <a:r>
                        <a:rPr lang="en-GB" sz="1800">
                          <a:effectLst/>
                          <a:latin typeface="Calibri"/>
                          <a:ea typeface="Times New Roman"/>
                          <a:cs typeface="Times New Roman"/>
                        </a:rPr>
                        <a:t>Selected students from each WB HEI will visit EU partner HEIs, attend lectures/exercises, compare teaching/learning methodologies in the HEI of origin and acquired knowledge with the teaching/learning methodology in EU partner HEIs and knowledge and skills of students from EU.The long-term international mobility is planned through Special Mobility Strand.</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bs-Latn-BA"/>
                    </a:p>
                  </a:txBody>
                  <a:tcPr/>
                </a:tc>
              </a:tr>
              <a:tr h="274320">
                <a:tc>
                  <a:txBody>
                    <a:bodyPr/>
                    <a:lstStyle/>
                    <a:p>
                      <a:pPr>
                        <a:spcAft>
                          <a:spcPts val="0"/>
                        </a:spcAft>
                      </a:pPr>
                      <a:r>
                        <a:rPr lang="en-GB" sz="1800">
                          <a:effectLst/>
                          <a:latin typeface="Calibri"/>
                          <a:ea typeface="Times New Roman"/>
                          <a:cs typeface="Arial"/>
                        </a:rPr>
                        <a:t>Due date</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r>
                        <a:rPr lang="en-GB" sz="1800" dirty="0">
                          <a:effectLst/>
                          <a:latin typeface="Calibri"/>
                          <a:ea typeface="Times New Roman"/>
                          <a:cs typeface="Arial"/>
                        </a:rPr>
                        <a:t>14-10-2019</a:t>
                      </a:r>
                      <a:endParaRPr lang="bs-Latn-BA" sz="1800" dirty="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bs-Latn-BA"/>
                    </a:p>
                  </a:txBody>
                  <a:tcPr/>
                </a:tc>
              </a:tr>
            </a:tbl>
          </a:graphicData>
        </a:graphic>
      </p:graphicFrame>
    </p:spTree>
    <p:extLst>
      <p:ext uri="{BB962C8B-B14F-4D97-AF65-F5344CB8AC3E}">
        <p14:creationId xmlns:p14="http://schemas.microsoft.com/office/powerpoint/2010/main" val="2020568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11</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4" name="Title 3"/>
          <p:cNvSpPr>
            <a:spLocks noGrp="1"/>
          </p:cNvSpPr>
          <p:nvPr>
            <p:ph type="title"/>
          </p:nvPr>
        </p:nvSpPr>
        <p:spPr>
          <a:xfrm>
            <a:off x="457200" y="838200"/>
            <a:ext cx="8229600" cy="762000"/>
          </a:xfrm>
        </p:spPr>
        <p:txBody>
          <a:bodyPr>
            <a:noAutofit/>
          </a:bodyPr>
          <a:lstStyle/>
          <a:p>
            <a:r>
              <a:rPr lang="en-GB" sz="2800" b="1" dirty="0"/>
              <a:t>Deliverables/results/outcomes</a:t>
            </a:r>
            <a:r>
              <a:rPr lang="bs-Latn-BA" sz="2800" dirty="0"/>
              <a:t/>
            </a:r>
            <a:br>
              <a:rPr lang="bs-Latn-BA" sz="2800" dirty="0"/>
            </a:br>
            <a:endParaRPr lang="bs-Latn-BA" sz="2800" dirty="0"/>
          </a:p>
        </p:txBody>
      </p:sp>
      <p:graphicFrame>
        <p:nvGraphicFramePr>
          <p:cNvPr id="2" name="Table 1"/>
          <p:cNvGraphicFramePr>
            <a:graphicFrameLocks noGrp="1"/>
          </p:cNvGraphicFramePr>
          <p:nvPr>
            <p:extLst>
              <p:ext uri="{D42A27DB-BD31-4B8C-83A1-F6EECF244321}">
                <p14:modId xmlns:p14="http://schemas.microsoft.com/office/powerpoint/2010/main" val="753828647"/>
              </p:ext>
            </p:extLst>
          </p:nvPr>
        </p:nvGraphicFramePr>
        <p:xfrm>
          <a:off x="1052290" y="2209800"/>
          <a:ext cx="7710709" cy="3962399"/>
        </p:xfrm>
        <a:graphic>
          <a:graphicData uri="http://schemas.openxmlformats.org/drawingml/2006/table">
            <a:tbl>
              <a:tblPr firstRow="1" firstCol="1" bandRow="1"/>
              <a:tblGrid>
                <a:gridCol w="2036481"/>
                <a:gridCol w="2837114"/>
                <a:gridCol w="2837114"/>
              </a:tblGrid>
              <a:tr h="660399">
                <a:tc>
                  <a:txBody>
                    <a:bodyPr/>
                    <a:lstStyle/>
                    <a:p>
                      <a:pPr>
                        <a:spcAft>
                          <a:spcPts val="0"/>
                        </a:spcAft>
                      </a:pPr>
                      <a:r>
                        <a:rPr lang="en-GB" sz="1800" dirty="0">
                          <a:effectLst/>
                          <a:latin typeface="Calibri"/>
                          <a:ea typeface="Times New Roman"/>
                          <a:cs typeface="Arial"/>
                        </a:rPr>
                        <a:t>Work Package and Outcome ref.nr</a:t>
                      </a:r>
                      <a:endParaRPr lang="bs-Latn-BA" sz="1800" dirty="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en-GB" sz="2000" b="1" dirty="0">
                          <a:effectLst/>
                          <a:latin typeface="Calibri"/>
                          <a:ea typeface="Times New Roman"/>
                          <a:cs typeface="Arial"/>
                        </a:rPr>
                        <a:t>4.3.</a:t>
                      </a:r>
                      <a:endParaRPr lang="bs-Latn-BA" sz="2000" b="1" dirty="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bs-Latn-BA"/>
                    </a:p>
                  </a:txBody>
                  <a:tcPr/>
                </a:tc>
              </a:tr>
              <a:tr h="330200">
                <a:tc>
                  <a:txBody>
                    <a:bodyPr/>
                    <a:lstStyle/>
                    <a:p>
                      <a:pPr>
                        <a:spcAft>
                          <a:spcPts val="0"/>
                        </a:spcAft>
                      </a:pPr>
                      <a:r>
                        <a:rPr lang="en-GB" sz="1800">
                          <a:effectLst/>
                          <a:latin typeface="Calibri"/>
                          <a:ea typeface="Times New Roman"/>
                          <a:cs typeface="Arial"/>
                        </a:rPr>
                        <a:t>Title</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r>
                        <a:rPr lang="en-GB" sz="2000" b="1" dirty="0">
                          <a:effectLst/>
                          <a:latin typeface="Calibri"/>
                          <a:ea typeface="Times New Roman"/>
                          <a:cs typeface="Arial"/>
                        </a:rPr>
                        <a:t>Students’ internships realized</a:t>
                      </a:r>
                      <a:endParaRPr lang="bs-Latn-BA" sz="2000" b="1" dirty="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bs-Latn-BA"/>
                    </a:p>
                  </a:txBody>
                  <a:tcPr/>
                </a:tc>
              </a:tr>
              <a:tr h="990600">
                <a:tc>
                  <a:txBody>
                    <a:bodyPr/>
                    <a:lstStyle/>
                    <a:p>
                      <a:pPr>
                        <a:spcAft>
                          <a:spcPts val="0"/>
                        </a:spcAft>
                      </a:pPr>
                      <a:r>
                        <a:rPr lang="en-GB" sz="1800">
                          <a:effectLst/>
                          <a:latin typeface="Calibri"/>
                          <a:ea typeface="Times New Roman"/>
                          <a:cs typeface="Arial"/>
                        </a:rPr>
                        <a:t>Type</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BE" sz="1800">
                          <a:solidFill>
                            <a:srgbClr val="000000"/>
                          </a:solidFill>
                          <a:effectLst/>
                          <a:latin typeface="MS Gothic"/>
                          <a:ea typeface="Calibri"/>
                          <a:cs typeface="MS Gothic"/>
                        </a:rPr>
                        <a:t>☐</a:t>
                      </a:r>
                      <a:r>
                        <a:rPr lang="en-GB" sz="1800">
                          <a:solidFill>
                            <a:srgbClr val="000000"/>
                          </a:solidFill>
                          <a:effectLst/>
                          <a:latin typeface="Calibri"/>
                          <a:ea typeface="Times New Roman"/>
                          <a:cs typeface="Arial"/>
                        </a:rPr>
                        <a:t> Teaching material</a:t>
                      </a:r>
                      <a:endParaRPr lang="bs-Latn-BA" sz="1800">
                        <a:effectLst/>
                        <a:latin typeface="Calibri"/>
                        <a:ea typeface="Calibri"/>
                        <a:cs typeface="Arial"/>
                      </a:endParaRPr>
                    </a:p>
                    <a:p>
                      <a:pPr>
                        <a:spcAft>
                          <a:spcPts val="0"/>
                        </a:spcAft>
                      </a:pPr>
                      <a:r>
                        <a:rPr lang="fr-BE" sz="1800">
                          <a:solidFill>
                            <a:srgbClr val="000000"/>
                          </a:solidFill>
                          <a:effectLst/>
                          <a:latin typeface="MS Gothic"/>
                          <a:ea typeface="Calibri"/>
                          <a:cs typeface="MS Gothic"/>
                        </a:rPr>
                        <a:t>☐</a:t>
                      </a:r>
                      <a:r>
                        <a:rPr lang="en-GB" sz="1800">
                          <a:solidFill>
                            <a:srgbClr val="000000"/>
                          </a:solidFill>
                          <a:effectLst/>
                          <a:latin typeface="Calibri"/>
                          <a:ea typeface="Times New Roman"/>
                          <a:cs typeface="Arial"/>
                        </a:rPr>
                        <a:t> Learning material</a:t>
                      </a:r>
                      <a:endParaRPr lang="bs-Latn-BA" sz="1800">
                        <a:effectLst/>
                        <a:latin typeface="Calibri"/>
                        <a:ea typeface="Calibri"/>
                        <a:cs typeface="Arial"/>
                      </a:endParaRPr>
                    </a:p>
                    <a:p>
                      <a:pPr>
                        <a:spcAft>
                          <a:spcPts val="0"/>
                        </a:spcAft>
                      </a:pPr>
                      <a:r>
                        <a:rPr lang="fr-BE" sz="1800">
                          <a:solidFill>
                            <a:srgbClr val="000000"/>
                          </a:solidFill>
                          <a:effectLst/>
                          <a:latin typeface="MS Gothic"/>
                          <a:ea typeface="Calibri"/>
                          <a:cs typeface="MS Gothic"/>
                        </a:rPr>
                        <a:t>☐</a:t>
                      </a:r>
                      <a:r>
                        <a:rPr lang="en-GB" sz="1800">
                          <a:solidFill>
                            <a:srgbClr val="000000"/>
                          </a:solidFill>
                          <a:effectLst/>
                          <a:latin typeface="Calibri"/>
                          <a:ea typeface="Times New Roman"/>
                          <a:cs typeface="Arial"/>
                        </a:rPr>
                        <a:t> Training material</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BE" sz="1800">
                          <a:solidFill>
                            <a:srgbClr val="000000"/>
                          </a:solidFill>
                          <a:effectLst/>
                          <a:latin typeface="MS Gothic"/>
                          <a:ea typeface="Calibri"/>
                          <a:cs typeface="MS Gothic"/>
                        </a:rPr>
                        <a:t>☒</a:t>
                      </a:r>
                      <a:r>
                        <a:rPr lang="en-GB" sz="1800">
                          <a:solidFill>
                            <a:srgbClr val="000000"/>
                          </a:solidFill>
                          <a:effectLst/>
                          <a:latin typeface="Calibri"/>
                          <a:ea typeface="Times New Roman"/>
                          <a:cs typeface="Arial"/>
                        </a:rPr>
                        <a:t> Event</a:t>
                      </a:r>
                      <a:endParaRPr lang="bs-Latn-BA" sz="1800">
                        <a:effectLst/>
                        <a:latin typeface="Calibri"/>
                        <a:ea typeface="Calibri"/>
                        <a:cs typeface="Arial"/>
                      </a:endParaRPr>
                    </a:p>
                    <a:p>
                      <a:pPr>
                        <a:spcAft>
                          <a:spcPts val="0"/>
                        </a:spcAft>
                      </a:pPr>
                      <a:r>
                        <a:rPr lang="fr-BE" sz="1800">
                          <a:solidFill>
                            <a:srgbClr val="000000"/>
                          </a:solidFill>
                          <a:effectLst/>
                          <a:latin typeface="MS Gothic"/>
                          <a:ea typeface="Calibri"/>
                          <a:cs typeface="MS Gothic"/>
                        </a:rPr>
                        <a:t>☒</a:t>
                      </a:r>
                      <a:r>
                        <a:rPr lang="en-GB" sz="1800">
                          <a:solidFill>
                            <a:srgbClr val="000000"/>
                          </a:solidFill>
                          <a:effectLst/>
                          <a:latin typeface="Calibri"/>
                          <a:ea typeface="Times New Roman"/>
                          <a:cs typeface="Arial"/>
                        </a:rPr>
                        <a:t> Report </a:t>
                      </a:r>
                      <a:endParaRPr lang="bs-Latn-BA" sz="1800">
                        <a:effectLst/>
                        <a:latin typeface="Calibri"/>
                        <a:ea typeface="Calibri"/>
                        <a:cs typeface="Arial"/>
                      </a:endParaRPr>
                    </a:p>
                    <a:p>
                      <a:pPr>
                        <a:spcAft>
                          <a:spcPts val="0"/>
                        </a:spcAft>
                      </a:pPr>
                      <a:r>
                        <a:rPr lang="fr-BE" sz="1800">
                          <a:solidFill>
                            <a:srgbClr val="000000"/>
                          </a:solidFill>
                          <a:effectLst/>
                          <a:latin typeface="MS Gothic"/>
                          <a:ea typeface="Calibri"/>
                          <a:cs typeface="MS Gothic"/>
                        </a:rPr>
                        <a:t>☐</a:t>
                      </a:r>
                      <a:r>
                        <a:rPr lang="en-GB" sz="1800">
                          <a:solidFill>
                            <a:srgbClr val="000000"/>
                          </a:solidFill>
                          <a:effectLst/>
                          <a:latin typeface="Calibri"/>
                          <a:ea typeface="Times New Roman"/>
                          <a:cs typeface="Arial"/>
                        </a:rPr>
                        <a:t> Service/Product </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0">
                <a:tc>
                  <a:txBody>
                    <a:bodyPr/>
                    <a:lstStyle/>
                    <a:p>
                      <a:pPr>
                        <a:spcAft>
                          <a:spcPts val="0"/>
                        </a:spcAft>
                      </a:pPr>
                      <a:r>
                        <a:rPr lang="en-GB" sz="1800">
                          <a:effectLst/>
                          <a:latin typeface="Calibri"/>
                          <a:ea typeface="Times New Roman"/>
                          <a:cs typeface="Arial"/>
                        </a:rPr>
                        <a:t>Description </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r>
                        <a:rPr lang="en-GB" sz="1800">
                          <a:effectLst/>
                          <a:latin typeface="Calibri"/>
                          <a:ea typeface="Times New Roman"/>
                          <a:cs typeface="Times New Roman"/>
                        </a:rPr>
                        <a:t>The students’</a:t>
                      </a:r>
                      <a:r>
                        <a:rPr lang="en-GB" sz="1800">
                          <a:effectLst/>
                          <a:latin typeface="Calibri"/>
                          <a:ea typeface="Times New Roman"/>
                          <a:cs typeface="Arial"/>
                        </a:rPr>
                        <a:t>short-time mobility between WB HEIs is planned.</a:t>
                      </a:r>
                      <a:r>
                        <a:rPr lang="en-GB" sz="1800">
                          <a:effectLst/>
                          <a:latin typeface="Calibri"/>
                          <a:ea typeface="Times New Roman"/>
                          <a:cs typeface="Times New Roman"/>
                        </a:rPr>
                        <a:t>The students of master studies will perform student internships in WB partner HEIs(10 UNI to </a:t>
                      </a:r>
                      <a:r>
                        <a:rPr lang="fr-BE" sz="1800">
                          <a:effectLst/>
                          <a:latin typeface="Calibri"/>
                          <a:ea typeface="Times New Roman"/>
                          <a:cs typeface="Arial"/>
                        </a:rPr>
                        <a:t>UNSA</a:t>
                      </a:r>
                      <a:r>
                        <a:rPr lang="en-GB" sz="1800">
                          <a:effectLst/>
                          <a:latin typeface="Calibri"/>
                          <a:ea typeface="Times New Roman"/>
                          <a:cs typeface="Times New Roman"/>
                        </a:rPr>
                        <a:t>, 5 KPA to VSUP, 5 UNID to UNI, 5 UPKM to UNI, 2 TCASU to KPA, 5 </a:t>
                      </a:r>
                      <a:r>
                        <a:rPr lang="fr-BE" sz="1800">
                          <a:effectLst/>
                          <a:latin typeface="Calibri"/>
                          <a:ea typeface="Times New Roman"/>
                          <a:cs typeface="Arial"/>
                        </a:rPr>
                        <a:t>UNSA</a:t>
                      </a:r>
                      <a:r>
                        <a:rPr lang="en-GB" sz="1800">
                          <a:effectLst/>
                          <a:latin typeface="Calibri"/>
                          <a:ea typeface="Times New Roman"/>
                          <a:cs typeface="Times New Roman"/>
                        </a:rPr>
                        <a:t>to UNI, 5 VSUP to KPA).</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bs-Latn-BA"/>
                    </a:p>
                  </a:txBody>
                  <a:tcPr/>
                </a:tc>
              </a:tr>
              <a:tr h="330200">
                <a:tc>
                  <a:txBody>
                    <a:bodyPr/>
                    <a:lstStyle/>
                    <a:p>
                      <a:pPr>
                        <a:spcAft>
                          <a:spcPts val="0"/>
                        </a:spcAft>
                      </a:pPr>
                      <a:r>
                        <a:rPr lang="en-GB" sz="1800">
                          <a:effectLst/>
                          <a:latin typeface="Calibri"/>
                          <a:ea typeface="Times New Roman"/>
                          <a:cs typeface="Arial"/>
                        </a:rPr>
                        <a:t>Due date</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r>
                        <a:rPr lang="en-GB" sz="1800" dirty="0">
                          <a:effectLst/>
                          <a:latin typeface="Calibri"/>
                          <a:ea typeface="Times New Roman"/>
                          <a:cs typeface="Arial"/>
                        </a:rPr>
                        <a:t>14-10-2019</a:t>
                      </a:r>
                      <a:endParaRPr lang="bs-Latn-BA" sz="1800" dirty="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bs-Latn-BA"/>
                    </a:p>
                  </a:txBody>
                  <a:tcPr/>
                </a:tc>
              </a:tr>
            </a:tbl>
          </a:graphicData>
        </a:graphic>
      </p:graphicFrame>
    </p:spTree>
    <p:extLst>
      <p:ext uri="{BB962C8B-B14F-4D97-AF65-F5344CB8AC3E}">
        <p14:creationId xmlns:p14="http://schemas.microsoft.com/office/powerpoint/2010/main" val="2020568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12</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4" name="Title 3"/>
          <p:cNvSpPr>
            <a:spLocks noGrp="1"/>
          </p:cNvSpPr>
          <p:nvPr>
            <p:ph type="title"/>
          </p:nvPr>
        </p:nvSpPr>
        <p:spPr>
          <a:xfrm>
            <a:off x="457200" y="838200"/>
            <a:ext cx="8229600" cy="762000"/>
          </a:xfrm>
        </p:spPr>
        <p:txBody>
          <a:bodyPr>
            <a:noAutofit/>
          </a:bodyPr>
          <a:lstStyle/>
          <a:p>
            <a:r>
              <a:rPr lang="en-GB" sz="2800" b="1" dirty="0"/>
              <a:t>Deliverables/results/outcomes</a:t>
            </a:r>
            <a:r>
              <a:rPr lang="bs-Latn-BA" sz="2800" dirty="0"/>
              <a:t/>
            </a:r>
            <a:br>
              <a:rPr lang="bs-Latn-BA" sz="2800" dirty="0"/>
            </a:br>
            <a:endParaRPr lang="bs-Latn-BA" sz="2800" dirty="0"/>
          </a:p>
        </p:txBody>
      </p:sp>
      <p:graphicFrame>
        <p:nvGraphicFramePr>
          <p:cNvPr id="3" name="Table 2"/>
          <p:cNvGraphicFramePr>
            <a:graphicFrameLocks noGrp="1"/>
          </p:cNvGraphicFramePr>
          <p:nvPr>
            <p:extLst>
              <p:ext uri="{D42A27DB-BD31-4B8C-83A1-F6EECF244321}">
                <p14:modId xmlns:p14="http://schemas.microsoft.com/office/powerpoint/2010/main" val="3392930886"/>
              </p:ext>
            </p:extLst>
          </p:nvPr>
        </p:nvGraphicFramePr>
        <p:xfrm>
          <a:off x="304801" y="1447798"/>
          <a:ext cx="8001000" cy="3962402"/>
        </p:xfrm>
        <a:graphic>
          <a:graphicData uri="http://schemas.openxmlformats.org/drawingml/2006/table">
            <a:tbl>
              <a:tblPr firstRow="1" firstCol="1" bandRow="1"/>
              <a:tblGrid>
                <a:gridCol w="2113150"/>
                <a:gridCol w="2943925"/>
                <a:gridCol w="2943925"/>
              </a:tblGrid>
              <a:tr h="632451">
                <a:tc>
                  <a:txBody>
                    <a:bodyPr/>
                    <a:lstStyle/>
                    <a:p>
                      <a:pPr>
                        <a:spcAft>
                          <a:spcPts val="0"/>
                        </a:spcAft>
                      </a:pPr>
                      <a:r>
                        <a:rPr lang="en-GB" sz="1800" dirty="0">
                          <a:effectLst/>
                          <a:latin typeface="Calibri"/>
                          <a:ea typeface="Times New Roman"/>
                          <a:cs typeface="Arial"/>
                        </a:rPr>
                        <a:t>Work Package and Outcome ref.nr</a:t>
                      </a:r>
                      <a:endParaRPr lang="bs-Latn-BA" sz="1800" dirty="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en-GB" sz="2000" b="1" dirty="0">
                          <a:effectLst/>
                          <a:latin typeface="Calibri"/>
                          <a:ea typeface="Times New Roman"/>
                          <a:cs typeface="Arial"/>
                        </a:rPr>
                        <a:t>4.4.</a:t>
                      </a:r>
                      <a:endParaRPr lang="bs-Latn-BA" sz="2000" b="1" dirty="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bs-Latn-BA"/>
                    </a:p>
                  </a:txBody>
                  <a:tcPr/>
                </a:tc>
              </a:tr>
              <a:tr h="316226">
                <a:tc>
                  <a:txBody>
                    <a:bodyPr/>
                    <a:lstStyle/>
                    <a:p>
                      <a:pPr>
                        <a:spcAft>
                          <a:spcPts val="0"/>
                        </a:spcAft>
                      </a:pPr>
                      <a:r>
                        <a:rPr lang="en-GB" sz="1800">
                          <a:effectLst/>
                          <a:latin typeface="Calibri"/>
                          <a:ea typeface="Times New Roman"/>
                          <a:cs typeface="Arial"/>
                        </a:rPr>
                        <a:t>Title</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r>
                        <a:rPr lang="en-GB" sz="2000" b="1" dirty="0">
                          <a:effectLst/>
                          <a:latin typeface="Calibri"/>
                          <a:ea typeface="Times New Roman"/>
                          <a:cs typeface="Arial"/>
                        </a:rPr>
                        <a:t>Participants trained</a:t>
                      </a:r>
                      <a:endParaRPr lang="bs-Latn-BA" sz="2000" b="1" dirty="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bs-Latn-BA"/>
                    </a:p>
                  </a:txBody>
                  <a:tcPr/>
                </a:tc>
              </a:tr>
              <a:tr h="948677">
                <a:tc>
                  <a:txBody>
                    <a:bodyPr/>
                    <a:lstStyle/>
                    <a:p>
                      <a:pPr>
                        <a:spcAft>
                          <a:spcPts val="0"/>
                        </a:spcAft>
                      </a:pPr>
                      <a:r>
                        <a:rPr lang="en-GB" sz="1800">
                          <a:effectLst/>
                          <a:latin typeface="Calibri"/>
                          <a:ea typeface="Times New Roman"/>
                          <a:cs typeface="Arial"/>
                        </a:rPr>
                        <a:t>Type</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BE" sz="1800" dirty="0">
                          <a:solidFill>
                            <a:srgbClr val="000000"/>
                          </a:solidFill>
                          <a:effectLst/>
                          <a:latin typeface="MS Gothic"/>
                          <a:ea typeface="Calibri"/>
                          <a:cs typeface="MS Gothic"/>
                        </a:rPr>
                        <a:t>☐</a:t>
                      </a:r>
                      <a:r>
                        <a:rPr lang="en-GB" sz="1800" dirty="0">
                          <a:solidFill>
                            <a:srgbClr val="000000"/>
                          </a:solidFill>
                          <a:effectLst/>
                          <a:latin typeface="Calibri"/>
                          <a:ea typeface="Times New Roman"/>
                          <a:cs typeface="Arial"/>
                        </a:rPr>
                        <a:t> Teaching material</a:t>
                      </a:r>
                      <a:endParaRPr lang="bs-Latn-BA" sz="1800" dirty="0">
                        <a:effectLst/>
                        <a:latin typeface="Calibri"/>
                        <a:ea typeface="Calibri"/>
                        <a:cs typeface="Arial"/>
                      </a:endParaRPr>
                    </a:p>
                    <a:p>
                      <a:pPr>
                        <a:spcAft>
                          <a:spcPts val="0"/>
                        </a:spcAft>
                      </a:pPr>
                      <a:r>
                        <a:rPr lang="fr-BE" sz="1800" dirty="0">
                          <a:solidFill>
                            <a:srgbClr val="000000"/>
                          </a:solidFill>
                          <a:effectLst/>
                          <a:latin typeface="MS Gothic"/>
                          <a:ea typeface="Calibri"/>
                          <a:cs typeface="MS Gothic"/>
                        </a:rPr>
                        <a:t>☐</a:t>
                      </a:r>
                      <a:r>
                        <a:rPr lang="en-GB" sz="1800" dirty="0">
                          <a:solidFill>
                            <a:srgbClr val="000000"/>
                          </a:solidFill>
                          <a:effectLst/>
                          <a:latin typeface="Calibri"/>
                          <a:ea typeface="Times New Roman"/>
                          <a:cs typeface="Arial"/>
                        </a:rPr>
                        <a:t> Learning material</a:t>
                      </a:r>
                      <a:endParaRPr lang="bs-Latn-BA" sz="1800" dirty="0">
                        <a:effectLst/>
                        <a:latin typeface="Calibri"/>
                        <a:ea typeface="Calibri"/>
                        <a:cs typeface="Arial"/>
                      </a:endParaRPr>
                    </a:p>
                    <a:p>
                      <a:pPr>
                        <a:spcAft>
                          <a:spcPts val="0"/>
                        </a:spcAft>
                      </a:pPr>
                      <a:r>
                        <a:rPr lang="fr-BE" sz="1800" dirty="0">
                          <a:solidFill>
                            <a:srgbClr val="000000"/>
                          </a:solidFill>
                          <a:effectLst/>
                          <a:latin typeface="MS Gothic"/>
                          <a:ea typeface="Calibri"/>
                          <a:cs typeface="MS Gothic"/>
                        </a:rPr>
                        <a:t>☐</a:t>
                      </a:r>
                      <a:r>
                        <a:rPr lang="en-GB" sz="1800" dirty="0">
                          <a:solidFill>
                            <a:srgbClr val="000000"/>
                          </a:solidFill>
                          <a:effectLst/>
                          <a:latin typeface="Calibri"/>
                          <a:ea typeface="Times New Roman"/>
                          <a:cs typeface="Arial"/>
                        </a:rPr>
                        <a:t> Training material</a:t>
                      </a:r>
                      <a:endParaRPr lang="bs-Latn-BA" sz="1800" dirty="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BE" sz="1800">
                          <a:solidFill>
                            <a:srgbClr val="000000"/>
                          </a:solidFill>
                          <a:effectLst/>
                          <a:latin typeface="MS Gothic"/>
                          <a:ea typeface="Calibri"/>
                          <a:cs typeface="MS Gothic"/>
                        </a:rPr>
                        <a:t>☐</a:t>
                      </a:r>
                      <a:r>
                        <a:rPr lang="en-GB" sz="1800">
                          <a:solidFill>
                            <a:srgbClr val="000000"/>
                          </a:solidFill>
                          <a:effectLst/>
                          <a:latin typeface="Calibri"/>
                          <a:ea typeface="Times New Roman"/>
                          <a:cs typeface="Arial"/>
                        </a:rPr>
                        <a:t> Event</a:t>
                      </a:r>
                      <a:endParaRPr lang="bs-Latn-BA" sz="1800">
                        <a:effectLst/>
                        <a:latin typeface="Calibri"/>
                        <a:ea typeface="Calibri"/>
                        <a:cs typeface="Arial"/>
                      </a:endParaRPr>
                    </a:p>
                    <a:p>
                      <a:pPr>
                        <a:spcAft>
                          <a:spcPts val="0"/>
                        </a:spcAft>
                      </a:pPr>
                      <a:r>
                        <a:rPr lang="fr-BE" sz="1800">
                          <a:solidFill>
                            <a:srgbClr val="000000"/>
                          </a:solidFill>
                          <a:effectLst/>
                          <a:latin typeface="MS Gothic"/>
                          <a:ea typeface="Calibri"/>
                          <a:cs typeface="MS Gothic"/>
                        </a:rPr>
                        <a:t>☒</a:t>
                      </a:r>
                      <a:r>
                        <a:rPr lang="en-GB" sz="1800">
                          <a:solidFill>
                            <a:srgbClr val="000000"/>
                          </a:solidFill>
                          <a:effectLst/>
                          <a:latin typeface="Calibri"/>
                          <a:ea typeface="Times New Roman"/>
                          <a:cs typeface="Arial"/>
                        </a:rPr>
                        <a:t> Report </a:t>
                      </a:r>
                      <a:endParaRPr lang="bs-Latn-BA" sz="1800">
                        <a:effectLst/>
                        <a:latin typeface="Calibri"/>
                        <a:ea typeface="Calibri"/>
                        <a:cs typeface="Arial"/>
                      </a:endParaRPr>
                    </a:p>
                    <a:p>
                      <a:pPr>
                        <a:spcAft>
                          <a:spcPts val="0"/>
                        </a:spcAft>
                      </a:pPr>
                      <a:r>
                        <a:rPr lang="fr-BE" sz="1800">
                          <a:solidFill>
                            <a:srgbClr val="000000"/>
                          </a:solidFill>
                          <a:effectLst/>
                          <a:latin typeface="MS Gothic"/>
                          <a:ea typeface="Calibri"/>
                          <a:cs typeface="MS Gothic"/>
                        </a:rPr>
                        <a:t>☐</a:t>
                      </a:r>
                      <a:r>
                        <a:rPr lang="en-GB" sz="1800">
                          <a:solidFill>
                            <a:srgbClr val="000000"/>
                          </a:solidFill>
                          <a:effectLst/>
                          <a:latin typeface="Calibri"/>
                          <a:ea typeface="Times New Roman"/>
                          <a:cs typeface="Arial"/>
                        </a:rPr>
                        <a:t> Service/Product </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64901">
                <a:tc>
                  <a:txBody>
                    <a:bodyPr/>
                    <a:lstStyle/>
                    <a:p>
                      <a:pPr>
                        <a:spcAft>
                          <a:spcPts val="0"/>
                        </a:spcAft>
                      </a:pPr>
                      <a:r>
                        <a:rPr lang="en-GB" sz="1800">
                          <a:effectLst/>
                          <a:latin typeface="Calibri"/>
                          <a:ea typeface="Times New Roman"/>
                          <a:cs typeface="Arial"/>
                        </a:rPr>
                        <a:t>Description </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r>
                        <a:rPr lang="en-GB" sz="1800">
                          <a:effectLst/>
                          <a:latin typeface="Calibri"/>
                          <a:ea typeface="Times New Roman"/>
                          <a:cs typeface="Times New Roman"/>
                        </a:rPr>
                        <a:t>Trainings (1 day) will be held in WB partner HEIs and conducted by experts from WB partners (2 trainings per partner institution).Foreseen number of trainees 30 per training.</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bs-Latn-BA"/>
                    </a:p>
                  </a:txBody>
                  <a:tcPr/>
                </a:tc>
              </a:tr>
              <a:tr h="316226">
                <a:tc>
                  <a:txBody>
                    <a:bodyPr/>
                    <a:lstStyle/>
                    <a:p>
                      <a:pPr>
                        <a:spcAft>
                          <a:spcPts val="0"/>
                        </a:spcAft>
                      </a:pPr>
                      <a:r>
                        <a:rPr lang="en-GB" sz="1800">
                          <a:effectLst/>
                          <a:latin typeface="Calibri"/>
                          <a:ea typeface="Times New Roman"/>
                          <a:cs typeface="Arial"/>
                        </a:rPr>
                        <a:t>Due date</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r>
                        <a:rPr lang="en-GB" sz="1800">
                          <a:effectLst/>
                          <a:latin typeface="Calibri"/>
                          <a:ea typeface="Times New Roman"/>
                          <a:cs typeface="Arial"/>
                        </a:rPr>
                        <a:t>14-09-2019</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bs-Latn-BA"/>
                    </a:p>
                  </a:txBody>
                  <a:tcPr/>
                </a:tc>
              </a:tr>
              <a:tr h="483921">
                <a:tc>
                  <a:txBody>
                    <a:bodyPr/>
                    <a:lstStyle/>
                    <a:p>
                      <a:pPr>
                        <a:spcAft>
                          <a:spcPts val="0"/>
                        </a:spcAft>
                      </a:pPr>
                      <a:r>
                        <a:rPr lang="en-GB" sz="1800">
                          <a:effectLst/>
                          <a:latin typeface="Calibri"/>
                          <a:ea typeface="Times New Roman"/>
                          <a:cs typeface="Arial"/>
                        </a:rPr>
                        <a:t>Languages</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r>
                        <a:rPr lang="en-GB" sz="1800" dirty="0">
                          <a:effectLst/>
                          <a:latin typeface="Calibri"/>
                          <a:ea typeface="Times New Roman"/>
                          <a:cs typeface="Arial"/>
                        </a:rPr>
                        <a:t>RS, BA, EN</a:t>
                      </a:r>
                      <a:endParaRPr lang="bs-Latn-BA" sz="1800" dirty="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bs-Latn-BA"/>
                    </a:p>
                  </a:txBody>
                  <a:tcPr/>
                </a:tc>
              </a:tr>
            </a:tbl>
          </a:graphicData>
        </a:graphic>
      </p:graphicFrame>
    </p:spTree>
    <p:extLst>
      <p:ext uri="{BB962C8B-B14F-4D97-AF65-F5344CB8AC3E}">
        <p14:creationId xmlns:p14="http://schemas.microsoft.com/office/powerpoint/2010/main" val="2020568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13</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4" name="Title 3"/>
          <p:cNvSpPr>
            <a:spLocks noGrp="1"/>
          </p:cNvSpPr>
          <p:nvPr>
            <p:ph type="title"/>
          </p:nvPr>
        </p:nvSpPr>
        <p:spPr>
          <a:xfrm>
            <a:off x="457200" y="838200"/>
            <a:ext cx="8229600" cy="762000"/>
          </a:xfrm>
        </p:spPr>
        <p:txBody>
          <a:bodyPr>
            <a:noAutofit/>
          </a:bodyPr>
          <a:lstStyle/>
          <a:p>
            <a:r>
              <a:rPr lang="en-GB" sz="2800" b="1" dirty="0"/>
              <a:t>Deliverables/results/outcomes</a:t>
            </a:r>
            <a:r>
              <a:rPr lang="bs-Latn-BA" sz="2800" dirty="0"/>
              <a:t/>
            </a:r>
            <a:br>
              <a:rPr lang="bs-Latn-BA" sz="2800" dirty="0"/>
            </a:br>
            <a:endParaRPr lang="bs-Latn-BA" sz="2800" dirty="0"/>
          </a:p>
        </p:txBody>
      </p:sp>
      <p:graphicFrame>
        <p:nvGraphicFramePr>
          <p:cNvPr id="2" name="Table 1"/>
          <p:cNvGraphicFramePr>
            <a:graphicFrameLocks noGrp="1"/>
          </p:cNvGraphicFramePr>
          <p:nvPr>
            <p:extLst>
              <p:ext uri="{D42A27DB-BD31-4B8C-83A1-F6EECF244321}">
                <p14:modId xmlns:p14="http://schemas.microsoft.com/office/powerpoint/2010/main" val="3997786068"/>
              </p:ext>
            </p:extLst>
          </p:nvPr>
        </p:nvGraphicFramePr>
        <p:xfrm>
          <a:off x="533400" y="1752600"/>
          <a:ext cx="7772401" cy="4238429"/>
        </p:xfrm>
        <a:graphic>
          <a:graphicData uri="http://schemas.openxmlformats.org/drawingml/2006/table">
            <a:tbl>
              <a:tblPr firstRow="1" firstCol="1" bandRow="1"/>
              <a:tblGrid>
                <a:gridCol w="2052775"/>
                <a:gridCol w="2859813"/>
                <a:gridCol w="2859813"/>
              </a:tblGrid>
              <a:tr h="520093">
                <a:tc>
                  <a:txBody>
                    <a:bodyPr/>
                    <a:lstStyle/>
                    <a:p>
                      <a:pPr>
                        <a:spcAft>
                          <a:spcPts val="0"/>
                        </a:spcAft>
                      </a:pPr>
                      <a:r>
                        <a:rPr lang="en-GB" sz="1800">
                          <a:effectLst/>
                          <a:latin typeface="Calibri"/>
                          <a:ea typeface="Times New Roman"/>
                          <a:cs typeface="Arial"/>
                        </a:rPr>
                        <a:t>Work Package and Outcome ref.nr</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en-GB" sz="1800" b="1" dirty="0">
                          <a:effectLst/>
                          <a:latin typeface="Calibri"/>
                          <a:ea typeface="Times New Roman"/>
                          <a:cs typeface="Arial"/>
                        </a:rPr>
                        <a:t>4.5.</a:t>
                      </a:r>
                      <a:endParaRPr lang="bs-Latn-BA" sz="1800" b="1" dirty="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bs-Latn-BA"/>
                    </a:p>
                  </a:txBody>
                  <a:tcPr/>
                </a:tc>
              </a:tr>
              <a:tr h="260047">
                <a:tc>
                  <a:txBody>
                    <a:bodyPr/>
                    <a:lstStyle/>
                    <a:p>
                      <a:pPr>
                        <a:spcAft>
                          <a:spcPts val="0"/>
                        </a:spcAft>
                      </a:pPr>
                      <a:r>
                        <a:rPr lang="en-GB" sz="1800">
                          <a:effectLst/>
                          <a:latin typeface="Calibri"/>
                          <a:ea typeface="Times New Roman"/>
                          <a:cs typeface="Arial"/>
                        </a:rPr>
                        <a:t>Title</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r>
                        <a:rPr lang="en-GB" sz="1800" b="1" dirty="0">
                          <a:effectLst/>
                          <a:latin typeface="Calibri"/>
                          <a:ea typeface="Times New Roman"/>
                          <a:cs typeface="Arial"/>
                        </a:rPr>
                        <a:t>Quality report on master curricula</a:t>
                      </a:r>
                      <a:endParaRPr lang="bs-Latn-BA" sz="1800" b="1" dirty="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bs-Latn-BA"/>
                    </a:p>
                  </a:txBody>
                  <a:tcPr/>
                </a:tc>
              </a:tr>
              <a:tr h="780139">
                <a:tc>
                  <a:txBody>
                    <a:bodyPr/>
                    <a:lstStyle/>
                    <a:p>
                      <a:pPr>
                        <a:spcAft>
                          <a:spcPts val="0"/>
                        </a:spcAft>
                      </a:pPr>
                      <a:r>
                        <a:rPr lang="en-GB" sz="1800">
                          <a:effectLst/>
                          <a:latin typeface="Calibri"/>
                          <a:ea typeface="Times New Roman"/>
                          <a:cs typeface="Arial"/>
                        </a:rPr>
                        <a:t>Type</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BE" sz="1800">
                          <a:solidFill>
                            <a:srgbClr val="000000"/>
                          </a:solidFill>
                          <a:effectLst/>
                          <a:latin typeface="MS Gothic"/>
                          <a:ea typeface="Calibri"/>
                          <a:cs typeface="MS Gothic"/>
                        </a:rPr>
                        <a:t>☐</a:t>
                      </a:r>
                      <a:r>
                        <a:rPr lang="en-GB" sz="1800">
                          <a:solidFill>
                            <a:srgbClr val="000000"/>
                          </a:solidFill>
                          <a:effectLst/>
                          <a:latin typeface="Calibri"/>
                          <a:ea typeface="Times New Roman"/>
                          <a:cs typeface="Arial"/>
                        </a:rPr>
                        <a:t> Teaching material</a:t>
                      </a:r>
                      <a:endParaRPr lang="bs-Latn-BA" sz="1800">
                        <a:effectLst/>
                        <a:latin typeface="Calibri"/>
                        <a:ea typeface="Calibri"/>
                        <a:cs typeface="Arial"/>
                      </a:endParaRPr>
                    </a:p>
                    <a:p>
                      <a:pPr>
                        <a:spcAft>
                          <a:spcPts val="0"/>
                        </a:spcAft>
                      </a:pPr>
                      <a:r>
                        <a:rPr lang="fr-BE" sz="1800">
                          <a:solidFill>
                            <a:srgbClr val="000000"/>
                          </a:solidFill>
                          <a:effectLst/>
                          <a:latin typeface="MS Gothic"/>
                          <a:ea typeface="Calibri"/>
                          <a:cs typeface="MS Gothic"/>
                        </a:rPr>
                        <a:t>☐</a:t>
                      </a:r>
                      <a:r>
                        <a:rPr lang="en-GB" sz="1800">
                          <a:solidFill>
                            <a:srgbClr val="000000"/>
                          </a:solidFill>
                          <a:effectLst/>
                          <a:latin typeface="Calibri"/>
                          <a:ea typeface="Times New Roman"/>
                          <a:cs typeface="Arial"/>
                        </a:rPr>
                        <a:t> Learning material</a:t>
                      </a:r>
                      <a:endParaRPr lang="bs-Latn-BA" sz="1800">
                        <a:effectLst/>
                        <a:latin typeface="Calibri"/>
                        <a:ea typeface="Calibri"/>
                        <a:cs typeface="Arial"/>
                      </a:endParaRPr>
                    </a:p>
                    <a:p>
                      <a:pPr>
                        <a:spcAft>
                          <a:spcPts val="0"/>
                        </a:spcAft>
                      </a:pPr>
                      <a:r>
                        <a:rPr lang="fr-BE" sz="1800">
                          <a:solidFill>
                            <a:srgbClr val="000000"/>
                          </a:solidFill>
                          <a:effectLst/>
                          <a:latin typeface="MS Gothic"/>
                          <a:ea typeface="Calibri"/>
                          <a:cs typeface="MS Gothic"/>
                        </a:rPr>
                        <a:t>☐</a:t>
                      </a:r>
                      <a:r>
                        <a:rPr lang="en-GB" sz="1800">
                          <a:solidFill>
                            <a:srgbClr val="000000"/>
                          </a:solidFill>
                          <a:effectLst/>
                          <a:latin typeface="Calibri"/>
                          <a:ea typeface="Times New Roman"/>
                          <a:cs typeface="Arial"/>
                        </a:rPr>
                        <a:t> Training material</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BE" sz="1800">
                          <a:solidFill>
                            <a:srgbClr val="000000"/>
                          </a:solidFill>
                          <a:effectLst/>
                          <a:latin typeface="MS Gothic"/>
                          <a:ea typeface="Calibri"/>
                          <a:cs typeface="MS Gothic"/>
                        </a:rPr>
                        <a:t>☐</a:t>
                      </a:r>
                      <a:r>
                        <a:rPr lang="en-GB" sz="1800">
                          <a:solidFill>
                            <a:srgbClr val="000000"/>
                          </a:solidFill>
                          <a:effectLst/>
                          <a:latin typeface="Calibri"/>
                          <a:ea typeface="Times New Roman"/>
                          <a:cs typeface="Arial"/>
                        </a:rPr>
                        <a:t> Event</a:t>
                      </a:r>
                      <a:endParaRPr lang="bs-Latn-BA" sz="1800">
                        <a:effectLst/>
                        <a:latin typeface="Calibri"/>
                        <a:ea typeface="Calibri"/>
                        <a:cs typeface="Arial"/>
                      </a:endParaRPr>
                    </a:p>
                    <a:p>
                      <a:pPr>
                        <a:spcAft>
                          <a:spcPts val="0"/>
                        </a:spcAft>
                      </a:pPr>
                      <a:r>
                        <a:rPr lang="fr-BE" sz="1800">
                          <a:solidFill>
                            <a:srgbClr val="000000"/>
                          </a:solidFill>
                          <a:effectLst/>
                          <a:latin typeface="MS Gothic"/>
                          <a:ea typeface="Calibri"/>
                          <a:cs typeface="MS Gothic"/>
                        </a:rPr>
                        <a:t>☒</a:t>
                      </a:r>
                      <a:r>
                        <a:rPr lang="en-GB" sz="1800">
                          <a:solidFill>
                            <a:srgbClr val="000000"/>
                          </a:solidFill>
                          <a:effectLst/>
                          <a:latin typeface="Calibri"/>
                          <a:ea typeface="Times New Roman"/>
                          <a:cs typeface="Arial"/>
                        </a:rPr>
                        <a:t> Report </a:t>
                      </a:r>
                      <a:endParaRPr lang="bs-Latn-BA" sz="1800">
                        <a:effectLst/>
                        <a:latin typeface="Calibri"/>
                        <a:ea typeface="Calibri"/>
                        <a:cs typeface="Arial"/>
                      </a:endParaRPr>
                    </a:p>
                    <a:p>
                      <a:pPr>
                        <a:spcAft>
                          <a:spcPts val="0"/>
                        </a:spcAft>
                      </a:pPr>
                      <a:r>
                        <a:rPr lang="fr-BE" sz="1800">
                          <a:solidFill>
                            <a:srgbClr val="000000"/>
                          </a:solidFill>
                          <a:effectLst/>
                          <a:latin typeface="MS Gothic"/>
                          <a:ea typeface="Calibri"/>
                          <a:cs typeface="MS Gothic"/>
                        </a:rPr>
                        <a:t>☐</a:t>
                      </a:r>
                      <a:r>
                        <a:rPr lang="en-GB" sz="1800">
                          <a:solidFill>
                            <a:srgbClr val="000000"/>
                          </a:solidFill>
                          <a:effectLst/>
                          <a:latin typeface="Calibri"/>
                          <a:ea typeface="Times New Roman"/>
                          <a:cs typeface="Arial"/>
                        </a:rPr>
                        <a:t> Service/Product </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0325">
                <a:tc>
                  <a:txBody>
                    <a:bodyPr/>
                    <a:lstStyle/>
                    <a:p>
                      <a:pPr>
                        <a:spcAft>
                          <a:spcPts val="0"/>
                        </a:spcAft>
                      </a:pPr>
                      <a:r>
                        <a:rPr lang="en-GB" sz="1800">
                          <a:effectLst/>
                          <a:latin typeface="Calibri"/>
                          <a:ea typeface="Times New Roman"/>
                          <a:cs typeface="Arial"/>
                        </a:rPr>
                        <a:t>Description </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r>
                        <a:rPr lang="en-GB" sz="1800">
                          <a:effectLst/>
                          <a:latin typeface="Calibri"/>
                          <a:ea typeface="Times New Roman"/>
                          <a:cs typeface="Times New Roman"/>
                        </a:rPr>
                        <a:t>The self-evaluation will be done twice a year (in winter and in summer semesters). The quality of teaching, including teachers’ methodological approach, availability of literature and equipment will be performed. Qualtiy reports from each WB partner HEI will be analysed and compared at SC and PMC meetings for further improvement of the newly enforced master studies.</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bs-Latn-BA"/>
                    </a:p>
                  </a:txBody>
                  <a:tcPr/>
                </a:tc>
              </a:tr>
              <a:tr h="260047">
                <a:tc>
                  <a:txBody>
                    <a:bodyPr/>
                    <a:lstStyle/>
                    <a:p>
                      <a:pPr>
                        <a:spcAft>
                          <a:spcPts val="0"/>
                        </a:spcAft>
                      </a:pPr>
                      <a:r>
                        <a:rPr lang="en-GB" sz="1800">
                          <a:effectLst/>
                          <a:latin typeface="Calibri"/>
                          <a:ea typeface="Times New Roman"/>
                          <a:cs typeface="Arial"/>
                        </a:rPr>
                        <a:t>Due date</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r>
                        <a:rPr lang="en-GB" sz="1800">
                          <a:effectLst/>
                          <a:latin typeface="Calibri"/>
                          <a:ea typeface="Times New Roman"/>
                          <a:cs typeface="Arial"/>
                        </a:rPr>
                        <a:t>14-09-2019</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bs-Latn-BA"/>
                    </a:p>
                  </a:txBody>
                  <a:tcPr/>
                </a:tc>
              </a:tr>
              <a:tr h="397949">
                <a:tc>
                  <a:txBody>
                    <a:bodyPr/>
                    <a:lstStyle/>
                    <a:p>
                      <a:pPr>
                        <a:spcAft>
                          <a:spcPts val="0"/>
                        </a:spcAft>
                      </a:pPr>
                      <a:r>
                        <a:rPr lang="en-GB" sz="1800">
                          <a:effectLst/>
                          <a:latin typeface="Calibri"/>
                          <a:ea typeface="Times New Roman"/>
                          <a:cs typeface="Arial"/>
                        </a:rPr>
                        <a:t>Languages</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r>
                        <a:rPr lang="en-GB" sz="1800" dirty="0">
                          <a:effectLst/>
                          <a:latin typeface="Calibri"/>
                          <a:ea typeface="Times New Roman"/>
                          <a:cs typeface="Arial"/>
                        </a:rPr>
                        <a:t>RS, BA, EN</a:t>
                      </a:r>
                      <a:endParaRPr lang="bs-Latn-BA" sz="1800" dirty="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bs-Latn-BA"/>
                    </a:p>
                  </a:txBody>
                  <a:tcPr/>
                </a:tc>
              </a:tr>
            </a:tbl>
          </a:graphicData>
        </a:graphic>
      </p:graphicFrame>
    </p:spTree>
    <p:extLst>
      <p:ext uri="{BB962C8B-B14F-4D97-AF65-F5344CB8AC3E}">
        <p14:creationId xmlns:p14="http://schemas.microsoft.com/office/powerpoint/2010/main" val="2020568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14</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graphicFrame>
        <p:nvGraphicFramePr>
          <p:cNvPr id="2" name="Content Placeholder 1"/>
          <p:cNvGraphicFramePr>
            <a:graphicFrameLocks noGrp="1"/>
          </p:cNvGraphicFramePr>
          <p:nvPr>
            <p:ph idx="1"/>
            <p:extLst>
              <p:ext uri="{D42A27DB-BD31-4B8C-83A1-F6EECF244321}">
                <p14:modId xmlns:p14="http://schemas.microsoft.com/office/powerpoint/2010/main" val="2794722096"/>
              </p:ext>
            </p:extLst>
          </p:nvPr>
        </p:nvGraphicFramePr>
        <p:xfrm>
          <a:off x="1066800" y="2133600"/>
          <a:ext cx="7391400" cy="3974346"/>
        </p:xfrm>
        <a:graphic>
          <a:graphicData uri="http://schemas.openxmlformats.org/drawingml/2006/table">
            <a:tbl>
              <a:tblPr firstRow="1" firstCol="1" bandRow="1"/>
              <a:tblGrid>
                <a:gridCol w="1952148"/>
                <a:gridCol w="2719626"/>
                <a:gridCol w="2719626"/>
              </a:tblGrid>
              <a:tr h="585708">
                <a:tc>
                  <a:txBody>
                    <a:bodyPr/>
                    <a:lstStyle/>
                    <a:p>
                      <a:pPr>
                        <a:spcAft>
                          <a:spcPts val="0"/>
                        </a:spcAft>
                      </a:pPr>
                      <a:r>
                        <a:rPr lang="en-GB" sz="1800">
                          <a:effectLst/>
                          <a:latin typeface="Calibri"/>
                          <a:ea typeface="Times New Roman"/>
                          <a:cs typeface="Arial"/>
                        </a:rPr>
                        <a:t>Work Package and Outcome ref.nr</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en-GB" sz="2000" b="1" dirty="0">
                          <a:effectLst/>
                          <a:latin typeface="Calibri"/>
                          <a:ea typeface="Times New Roman"/>
                          <a:cs typeface="Arial"/>
                        </a:rPr>
                        <a:t>4.6.</a:t>
                      </a:r>
                      <a:endParaRPr lang="bs-Latn-BA" sz="2000" b="1" dirty="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bs-Latn-BA"/>
                    </a:p>
                  </a:txBody>
                  <a:tcPr/>
                </a:tc>
              </a:tr>
              <a:tr h="292854">
                <a:tc>
                  <a:txBody>
                    <a:bodyPr/>
                    <a:lstStyle/>
                    <a:p>
                      <a:pPr>
                        <a:spcAft>
                          <a:spcPts val="0"/>
                        </a:spcAft>
                      </a:pPr>
                      <a:r>
                        <a:rPr lang="en-GB" sz="1800">
                          <a:effectLst/>
                          <a:latin typeface="Calibri"/>
                          <a:ea typeface="Times New Roman"/>
                          <a:cs typeface="Arial"/>
                        </a:rPr>
                        <a:t>Title</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r>
                        <a:rPr lang="en-GB" sz="2000" b="1" dirty="0">
                          <a:effectLst/>
                          <a:latin typeface="Calibri"/>
                          <a:ea typeface="Times New Roman"/>
                          <a:cs typeface="Arial"/>
                        </a:rPr>
                        <a:t>Quality report on trainings</a:t>
                      </a:r>
                      <a:endParaRPr lang="bs-Latn-BA" sz="2000" b="1" dirty="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bs-Latn-BA"/>
                    </a:p>
                  </a:txBody>
                  <a:tcPr/>
                </a:tc>
              </a:tr>
              <a:tr h="878561">
                <a:tc>
                  <a:txBody>
                    <a:bodyPr/>
                    <a:lstStyle/>
                    <a:p>
                      <a:pPr>
                        <a:spcAft>
                          <a:spcPts val="0"/>
                        </a:spcAft>
                      </a:pPr>
                      <a:r>
                        <a:rPr lang="en-GB" sz="1800">
                          <a:effectLst/>
                          <a:latin typeface="Calibri"/>
                          <a:ea typeface="Times New Roman"/>
                          <a:cs typeface="Arial"/>
                        </a:rPr>
                        <a:t>Type</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BE" sz="1800">
                          <a:solidFill>
                            <a:srgbClr val="000000"/>
                          </a:solidFill>
                          <a:effectLst/>
                          <a:latin typeface="MS Gothic"/>
                          <a:ea typeface="Calibri"/>
                          <a:cs typeface="MS Gothic"/>
                        </a:rPr>
                        <a:t>☐</a:t>
                      </a:r>
                      <a:r>
                        <a:rPr lang="en-GB" sz="1800">
                          <a:solidFill>
                            <a:srgbClr val="000000"/>
                          </a:solidFill>
                          <a:effectLst/>
                          <a:latin typeface="Calibri"/>
                          <a:ea typeface="Times New Roman"/>
                          <a:cs typeface="Arial"/>
                        </a:rPr>
                        <a:t> Teaching material</a:t>
                      </a:r>
                      <a:endParaRPr lang="bs-Latn-BA" sz="1800">
                        <a:effectLst/>
                        <a:latin typeface="Calibri"/>
                        <a:ea typeface="Calibri"/>
                        <a:cs typeface="Arial"/>
                      </a:endParaRPr>
                    </a:p>
                    <a:p>
                      <a:pPr>
                        <a:spcAft>
                          <a:spcPts val="0"/>
                        </a:spcAft>
                      </a:pPr>
                      <a:r>
                        <a:rPr lang="fr-BE" sz="1800">
                          <a:solidFill>
                            <a:srgbClr val="000000"/>
                          </a:solidFill>
                          <a:effectLst/>
                          <a:latin typeface="MS Gothic"/>
                          <a:ea typeface="Calibri"/>
                          <a:cs typeface="MS Gothic"/>
                        </a:rPr>
                        <a:t>☐</a:t>
                      </a:r>
                      <a:r>
                        <a:rPr lang="en-GB" sz="1800">
                          <a:solidFill>
                            <a:srgbClr val="000000"/>
                          </a:solidFill>
                          <a:effectLst/>
                          <a:latin typeface="Calibri"/>
                          <a:ea typeface="Times New Roman"/>
                          <a:cs typeface="Arial"/>
                        </a:rPr>
                        <a:t> Learning material</a:t>
                      </a:r>
                      <a:endParaRPr lang="bs-Latn-BA" sz="1800">
                        <a:effectLst/>
                        <a:latin typeface="Calibri"/>
                        <a:ea typeface="Calibri"/>
                        <a:cs typeface="Arial"/>
                      </a:endParaRPr>
                    </a:p>
                    <a:p>
                      <a:pPr>
                        <a:spcAft>
                          <a:spcPts val="0"/>
                        </a:spcAft>
                      </a:pPr>
                      <a:r>
                        <a:rPr lang="fr-BE" sz="1800">
                          <a:solidFill>
                            <a:srgbClr val="000000"/>
                          </a:solidFill>
                          <a:effectLst/>
                          <a:latin typeface="MS Gothic"/>
                          <a:ea typeface="Calibri"/>
                          <a:cs typeface="MS Gothic"/>
                        </a:rPr>
                        <a:t>☐</a:t>
                      </a:r>
                      <a:r>
                        <a:rPr lang="en-GB" sz="1800">
                          <a:solidFill>
                            <a:srgbClr val="000000"/>
                          </a:solidFill>
                          <a:effectLst/>
                          <a:latin typeface="Calibri"/>
                          <a:ea typeface="Times New Roman"/>
                          <a:cs typeface="Arial"/>
                        </a:rPr>
                        <a:t> Training material</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BE" sz="1800">
                          <a:solidFill>
                            <a:srgbClr val="000000"/>
                          </a:solidFill>
                          <a:effectLst/>
                          <a:latin typeface="MS Gothic"/>
                          <a:ea typeface="Calibri"/>
                          <a:cs typeface="MS Gothic"/>
                        </a:rPr>
                        <a:t>☐</a:t>
                      </a:r>
                      <a:r>
                        <a:rPr lang="en-GB" sz="1800">
                          <a:solidFill>
                            <a:srgbClr val="000000"/>
                          </a:solidFill>
                          <a:effectLst/>
                          <a:latin typeface="Calibri"/>
                          <a:ea typeface="Times New Roman"/>
                          <a:cs typeface="Arial"/>
                        </a:rPr>
                        <a:t> Event</a:t>
                      </a:r>
                      <a:endParaRPr lang="bs-Latn-BA" sz="1800">
                        <a:effectLst/>
                        <a:latin typeface="Calibri"/>
                        <a:ea typeface="Calibri"/>
                        <a:cs typeface="Arial"/>
                      </a:endParaRPr>
                    </a:p>
                    <a:p>
                      <a:pPr>
                        <a:spcAft>
                          <a:spcPts val="0"/>
                        </a:spcAft>
                      </a:pPr>
                      <a:r>
                        <a:rPr lang="fr-BE" sz="1800">
                          <a:solidFill>
                            <a:srgbClr val="000000"/>
                          </a:solidFill>
                          <a:effectLst/>
                          <a:latin typeface="MS Gothic"/>
                          <a:ea typeface="Calibri"/>
                          <a:cs typeface="MS Gothic"/>
                        </a:rPr>
                        <a:t>☒</a:t>
                      </a:r>
                      <a:r>
                        <a:rPr lang="en-GB" sz="1800">
                          <a:solidFill>
                            <a:srgbClr val="000000"/>
                          </a:solidFill>
                          <a:effectLst/>
                          <a:latin typeface="Calibri"/>
                          <a:ea typeface="Times New Roman"/>
                          <a:cs typeface="Arial"/>
                        </a:rPr>
                        <a:t> Report </a:t>
                      </a:r>
                      <a:endParaRPr lang="bs-Latn-BA" sz="1800">
                        <a:effectLst/>
                        <a:latin typeface="Calibri"/>
                        <a:ea typeface="Calibri"/>
                        <a:cs typeface="Arial"/>
                      </a:endParaRPr>
                    </a:p>
                    <a:p>
                      <a:pPr>
                        <a:spcAft>
                          <a:spcPts val="0"/>
                        </a:spcAft>
                      </a:pPr>
                      <a:r>
                        <a:rPr lang="fr-BE" sz="1800">
                          <a:solidFill>
                            <a:srgbClr val="000000"/>
                          </a:solidFill>
                          <a:effectLst/>
                          <a:latin typeface="MS Gothic"/>
                          <a:ea typeface="Calibri"/>
                          <a:cs typeface="MS Gothic"/>
                        </a:rPr>
                        <a:t>☐</a:t>
                      </a:r>
                      <a:r>
                        <a:rPr lang="en-GB" sz="1800">
                          <a:solidFill>
                            <a:srgbClr val="000000"/>
                          </a:solidFill>
                          <a:effectLst/>
                          <a:latin typeface="Calibri"/>
                          <a:ea typeface="Times New Roman"/>
                          <a:cs typeface="Arial"/>
                        </a:rPr>
                        <a:t> Service/Product </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64269">
                <a:tc>
                  <a:txBody>
                    <a:bodyPr/>
                    <a:lstStyle/>
                    <a:p>
                      <a:pPr>
                        <a:spcAft>
                          <a:spcPts val="0"/>
                        </a:spcAft>
                      </a:pPr>
                      <a:r>
                        <a:rPr lang="en-GB" sz="1800">
                          <a:effectLst/>
                          <a:latin typeface="Calibri"/>
                          <a:ea typeface="Times New Roman"/>
                          <a:cs typeface="Arial"/>
                        </a:rPr>
                        <a:t>Description </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r>
                        <a:rPr lang="en-GB" sz="1800">
                          <a:effectLst/>
                          <a:latin typeface="Calibri"/>
                          <a:ea typeface="Times New Roman"/>
                          <a:cs typeface="Times New Roman"/>
                        </a:rPr>
                        <a:t>After conducted training, questionnaire fulfilled by the trainees will serve as a source for report.</a:t>
                      </a:r>
                      <a:endParaRPr lang="bs-Latn-BA" sz="1800">
                        <a:effectLst/>
                        <a:latin typeface="Calibri"/>
                        <a:ea typeface="Calibri"/>
                        <a:cs typeface="Arial"/>
                      </a:endParaRPr>
                    </a:p>
                    <a:p>
                      <a:pPr>
                        <a:spcAft>
                          <a:spcPts val="0"/>
                        </a:spcAft>
                      </a:pPr>
                      <a:r>
                        <a:rPr lang="en-GB" sz="1800">
                          <a:effectLst/>
                          <a:latin typeface="Calibri"/>
                          <a:ea typeface="Times New Roman"/>
                          <a:cs typeface="Times New Roman"/>
                        </a:rPr>
                        <a:t>Created report on training quality.</a:t>
                      </a:r>
                      <a:endParaRPr lang="bs-Latn-BA" sz="1800">
                        <a:effectLst/>
                        <a:latin typeface="Calibri"/>
                        <a:ea typeface="Calibri"/>
                        <a:cs typeface="Arial"/>
                      </a:endParaRPr>
                    </a:p>
                    <a:p>
                      <a:pPr>
                        <a:spcAft>
                          <a:spcPts val="0"/>
                        </a:spcAft>
                      </a:pPr>
                      <a:r>
                        <a:rPr lang="en-GB" sz="1800">
                          <a:effectLst/>
                          <a:latin typeface="Calibri"/>
                          <a:ea typeface="Times New Roman"/>
                          <a:cs typeface="Times New Roman"/>
                        </a:rPr>
                        <a:t>The obtained results will be used to improve future trainings.</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bs-Latn-BA"/>
                    </a:p>
                  </a:txBody>
                  <a:tcPr/>
                </a:tc>
              </a:tr>
              <a:tr h="292854">
                <a:tc>
                  <a:txBody>
                    <a:bodyPr/>
                    <a:lstStyle/>
                    <a:p>
                      <a:pPr>
                        <a:spcAft>
                          <a:spcPts val="0"/>
                        </a:spcAft>
                      </a:pPr>
                      <a:r>
                        <a:rPr lang="en-GB" sz="1800">
                          <a:effectLst/>
                          <a:latin typeface="Calibri"/>
                          <a:ea typeface="Times New Roman"/>
                          <a:cs typeface="Arial"/>
                        </a:rPr>
                        <a:t>Due date</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r>
                        <a:rPr lang="en-GB" sz="1800">
                          <a:effectLst/>
                          <a:latin typeface="Calibri"/>
                          <a:ea typeface="Times New Roman"/>
                          <a:cs typeface="Arial"/>
                        </a:rPr>
                        <a:t>14-09-2019</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bs-Latn-BA"/>
                    </a:p>
                  </a:txBody>
                  <a:tcPr/>
                </a:tc>
              </a:tr>
              <a:tr h="448154">
                <a:tc>
                  <a:txBody>
                    <a:bodyPr/>
                    <a:lstStyle/>
                    <a:p>
                      <a:pPr>
                        <a:spcAft>
                          <a:spcPts val="0"/>
                        </a:spcAft>
                      </a:pPr>
                      <a:r>
                        <a:rPr lang="en-GB" sz="1800">
                          <a:effectLst/>
                          <a:latin typeface="Calibri"/>
                          <a:ea typeface="Times New Roman"/>
                          <a:cs typeface="Arial"/>
                        </a:rPr>
                        <a:t>Languages</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r>
                        <a:rPr lang="en-GB" sz="1800" dirty="0">
                          <a:effectLst/>
                          <a:latin typeface="Calibri"/>
                          <a:ea typeface="Times New Roman"/>
                          <a:cs typeface="Arial"/>
                        </a:rPr>
                        <a:t>RS, BA, EN</a:t>
                      </a:r>
                      <a:endParaRPr lang="bs-Latn-BA" sz="1800" dirty="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bs-Latn-BA"/>
                    </a:p>
                  </a:txBody>
                  <a:tcPr/>
                </a:tc>
              </a:tr>
            </a:tbl>
          </a:graphicData>
        </a:graphic>
      </p:graphicFrame>
      <p:sp>
        <p:nvSpPr>
          <p:cNvPr id="10" name="Title 3"/>
          <p:cNvSpPr txBox="1">
            <a:spLocks/>
          </p:cNvSpPr>
          <p:nvPr/>
        </p:nvSpPr>
        <p:spPr>
          <a:xfrm>
            <a:off x="457200" y="1066800"/>
            <a:ext cx="8229600" cy="762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2800" b="1" smtClean="0"/>
              <a:t>Deliverables/results/outcomes</a:t>
            </a:r>
            <a:r>
              <a:rPr lang="bs-Latn-BA" sz="2800" smtClean="0"/>
              <a:t/>
            </a:r>
            <a:br>
              <a:rPr lang="bs-Latn-BA" sz="2800" smtClean="0"/>
            </a:br>
            <a:endParaRPr lang="bs-Latn-BA" sz="2800" dirty="0"/>
          </a:p>
        </p:txBody>
      </p:sp>
    </p:spTree>
    <p:extLst>
      <p:ext uri="{BB962C8B-B14F-4D97-AF65-F5344CB8AC3E}">
        <p14:creationId xmlns:p14="http://schemas.microsoft.com/office/powerpoint/2010/main" val="10082605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final_color.jpg"/>
          <p:cNvPicPr>
            <a:picLocks noChangeAspect="1"/>
          </p:cNvPicPr>
          <p:nvPr/>
        </p:nvPicPr>
        <p:blipFill>
          <a:blip r:embed="rId2" cstate="print"/>
          <a:stretch>
            <a:fillRect/>
          </a:stretch>
        </p:blipFill>
        <p:spPr>
          <a:xfrm>
            <a:off x="0" y="0"/>
            <a:ext cx="1447800" cy="685800"/>
          </a:xfrm>
          <a:prstGeom prst="rect">
            <a:avLst/>
          </a:prstGeom>
        </p:spPr>
      </p:pic>
      <p:sp>
        <p:nvSpPr>
          <p:cNvPr id="2" name="Title 1"/>
          <p:cNvSpPr>
            <a:spLocks noGrp="1"/>
          </p:cNvSpPr>
          <p:nvPr>
            <p:ph type="ctrTitle"/>
          </p:nvPr>
        </p:nvSpPr>
        <p:spPr>
          <a:xfrm>
            <a:off x="621506" y="609601"/>
            <a:ext cx="7772400" cy="457200"/>
          </a:xfrm>
        </p:spPr>
        <p:txBody>
          <a:bodyPr>
            <a:normAutofit fontScale="90000"/>
          </a:bodyPr>
          <a:lstStyle/>
          <a:p>
            <a:r>
              <a:rPr lang="en-US" sz="1800" dirty="0" smtClean="0">
                <a:solidFill>
                  <a:srgbClr val="002060"/>
                </a:solidFill>
                <a:latin typeface="Book Antiqua" panose="02040602050305030304" pitchFamily="18" charset="0"/>
              </a:rPr>
              <a:t>Development of master curricula for natural disasters risk management in Western Balkan countries</a:t>
            </a:r>
            <a:endParaRPr lang="bs-Latn-BA" sz="1800" dirty="0">
              <a:solidFill>
                <a:srgbClr val="002060"/>
              </a:solidFill>
              <a:latin typeface="Book Antiqua" panose="02040602050305030304" pitchFamily="18" charset="0"/>
            </a:endParaRPr>
          </a:p>
        </p:txBody>
      </p:sp>
      <p:sp>
        <p:nvSpPr>
          <p:cNvPr id="3" name="Subtitle 2"/>
          <p:cNvSpPr>
            <a:spLocks noGrp="1"/>
          </p:cNvSpPr>
          <p:nvPr>
            <p:ph type="subTitle" idx="1"/>
          </p:nvPr>
        </p:nvSpPr>
        <p:spPr>
          <a:xfrm>
            <a:off x="1371600" y="1524000"/>
            <a:ext cx="6400800" cy="1143000"/>
          </a:xfrm>
        </p:spPr>
        <p:txBody>
          <a:bodyPr>
            <a:normAutofit fontScale="70000" lnSpcReduction="20000"/>
          </a:bodyPr>
          <a:lstStyle/>
          <a:p>
            <a:r>
              <a:rPr lang="en-US" dirty="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rPr>
              <a:t>WP4  presentation  (Implementation  of </a:t>
            </a:r>
          </a:p>
          <a:p>
            <a:r>
              <a:rPr lang="en-US" dirty="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rPr>
              <a:t>developed  master  curricula  and </a:t>
            </a:r>
          </a:p>
          <a:p>
            <a:r>
              <a:rPr lang="en-US" dirty="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rPr>
              <a:t>trainings) - Coordinator: UNSA</a:t>
            </a:r>
            <a:endParaRPr lang="bs-Latn-BA" dirty="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endParaRPr>
          </a:p>
        </p:txBody>
      </p:sp>
      <p:cxnSp>
        <p:nvCxnSpPr>
          <p:cNvPr id="5" name="Straight Connector 4"/>
          <p:cNvCxnSpPr/>
          <p:nvPr/>
        </p:nvCxnSpPr>
        <p:spPr>
          <a:xfrm>
            <a:off x="0" y="10668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8" name="Title 1"/>
          <p:cNvSpPr txBox="1">
            <a:spLocks/>
          </p:cNvSpPr>
          <p:nvPr/>
        </p:nvSpPr>
        <p:spPr>
          <a:xfrm>
            <a:off x="685800" y="2667000"/>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rgbClr val="002060"/>
                </a:solidFill>
                <a:latin typeface="Book Antiqua" panose="02040602050305030304" pitchFamily="18" charset="0"/>
              </a:rPr>
              <a:t>Prof.dr Emina Hadžić</a:t>
            </a:r>
          </a:p>
          <a:p>
            <a:r>
              <a:rPr lang="sr-Latn-BA" sz="1800" dirty="0" smtClean="0">
                <a:solidFill>
                  <a:srgbClr val="002060"/>
                </a:solidFill>
                <a:latin typeface="Book Antiqua" panose="02040602050305030304" pitchFamily="18" charset="0"/>
              </a:rPr>
              <a:t>University of Sarajevo</a:t>
            </a:r>
            <a:endParaRPr lang="bs-Latn-BA" sz="1800" dirty="0">
              <a:solidFill>
                <a:srgbClr val="002060"/>
              </a:solidFill>
              <a:latin typeface="Book Antiqua" panose="02040602050305030304" pitchFamily="18" charset="0"/>
            </a:endParaRPr>
          </a:p>
        </p:txBody>
      </p:sp>
      <p:sp>
        <p:nvSpPr>
          <p:cNvPr id="9" name="Title 1"/>
          <p:cNvSpPr txBox="1">
            <a:spLocks/>
          </p:cNvSpPr>
          <p:nvPr/>
        </p:nvSpPr>
        <p:spPr>
          <a:xfrm>
            <a:off x="685800" y="4953000"/>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a:solidFill>
                  <a:srgbClr val="002060"/>
                </a:solidFill>
                <a:latin typeface="Book Antiqua" panose="02040602050305030304" pitchFamily="18" charset="0"/>
              </a:rPr>
              <a:t>Kick-off meeting/ 16th December </a:t>
            </a:r>
            <a:r>
              <a:rPr lang="sr-Latn-BA" sz="1800" dirty="0" smtClean="0">
                <a:solidFill>
                  <a:srgbClr val="002060"/>
                </a:solidFill>
                <a:latin typeface="Book Antiqua" panose="02040602050305030304" pitchFamily="18" charset="0"/>
              </a:rPr>
              <a:t>2016.</a:t>
            </a:r>
            <a:endParaRPr lang="bs-Latn-BA" sz="1800" dirty="0">
              <a:solidFill>
                <a:srgbClr val="002060"/>
              </a:solidFill>
              <a:latin typeface="Book Antiqua" panose="02040602050305030304" pitchFamily="18" charset="0"/>
            </a:endParaRPr>
          </a:p>
        </p:txBody>
      </p:sp>
      <p:sp>
        <p:nvSpPr>
          <p:cNvPr id="13" name="Text Box 2"/>
          <p:cNvSpPr txBox="1">
            <a:spLocks noChangeArrowheads="1"/>
          </p:cNvSpPr>
          <p:nvPr/>
        </p:nvSpPr>
        <p:spPr bwMode="auto">
          <a:xfrm>
            <a:off x="0" y="6057781"/>
            <a:ext cx="9144000" cy="800219"/>
          </a:xfrm>
          <a:prstGeom prst="rect">
            <a:avLst/>
          </a:prstGeom>
          <a:solidFill>
            <a:schemeClr val="accent6">
              <a:lumMod val="20000"/>
              <a:lumOff val="80000"/>
            </a:schemeClr>
          </a:solidFill>
          <a:ln w="9525">
            <a:solidFill>
              <a:srgbClr val="FF0000"/>
            </a:solidFill>
            <a:miter lim="800000"/>
            <a:headEnd/>
            <a:tailEnd/>
          </a:ln>
        </p:spPr>
        <p:txBody>
          <a:bodyPr rot="0" vert="horz" wrap="square" lIns="91440" tIns="45720" rIns="91440" bIns="45720" anchor="t" anchorCtr="0">
            <a:spAutoFit/>
          </a:bodyPr>
          <a:lstStyle/>
          <a:p>
            <a:pPr algn="ctr">
              <a:spcAft>
                <a:spcPts val="0"/>
              </a:spcAft>
            </a:pPr>
            <a:r>
              <a:rPr lang="en-US" sz="1200" dirty="0">
                <a:effectLst/>
                <a:latin typeface="Book Antiqua"/>
                <a:ea typeface="Calibri"/>
                <a:cs typeface="Times New Roman"/>
              </a:rPr>
              <a:t>Project number:  </a:t>
            </a:r>
            <a:r>
              <a:rPr lang="sr-Latn-RS" sz="1200" smtClean="0">
                <a:effectLst/>
                <a:latin typeface="Book Antiqua"/>
                <a:ea typeface="Calibri"/>
                <a:cs typeface="Times New Roman"/>
              </a:rPr>
              <a:t>5</a:t>
            </a:r>
            <a:r>
              <a:rPr lang="en-US" sz="1200" smtClean="0">
                <a:latin typeface="Book Antiqua"/>
                <a:ea typeface="Calibri"/>
                <a:cs typeface="Times New Roman"/>
              </a:rPr>
              <a:t>73806-EPP-1-2016-1-RS-EPPKA2-CBHE-JP</a:t>
            </a:r>
            <a:endParaRPr lang="bs-Latn-BA" sz="1200" dirty="0">
              <a:latin typeface="Book Antiqua"/>
              <a:ea typeface="Calibri"/>
              <a:cs typeface="Times New Roman"/>
            </a:endParaRPr>
          </a:p>
          <a:p>
            <a:pPr>
              <a:spcAft>
                <a:spcPts val="0"/>
              </a:spcAft>
            </a:pPr>
            <a:r>
              <a:rPr lang="en-US" sz="1200" dirty="0">
                <a:effectLst/>
                <a:latin typeface="Book Antiqua"/>
                <a:ea typeface="Calibri"/>
                <a:cs typeface="Times New Roman"/>
              </a:rPr>
              <a:t> </a:t>
            </a:r>
            <a:endParaRPr lang="bs-Latn-BA" sz="1200" dirty="0">
              <a:effectLst/>
              <a:latin typeface="Book Antiqua"/>
              <a:ea typeface="Calibri"/>
              <a:cs typeface="Times New Roman"/>
            </a:endParaRPr>
          </a:p>
          <a:p>
            <a:pPr algn="just">
              <a:spcAft>
                <a:spcPts val="0"/>
              </a:spcAft>
            </a:pPr>
            <a:r>
              <a:rPr lang="bs-Latn-BA" sz="1100" i="1" dirty="0">
                <a:effectLst/>
                <a:latin typeface="Book Antiqua"/>
                <a:ea typeface="Calibri"/>
                <a:cs typeface="Times New Roman"/>
              </a:rPr>
              <a:t>"This project has been funded with support from the European Commission. This publication </a:t>
            </a:r>
            <a:r>
              <a:rPr lang="bs-Latn-BA" sz="1100" i="1" dirty="0" smtClean="0">
                <a:effectLst/>
                <a:latin typeface="Book Antiqua"/>
                <a:ea typeface="Calibri"/>
                <a:cs typeface="Times New Roman"/>
              </a:rPr>
              <a:t>reflects </a:t>
            </a:r>
            <a:r>
              <a:rPr lang="bs-Latn-BA" sz="1100" i="1" dirty="0">
                <a:effectLst/>
                <a:latin typeface="Book Antiqua"/>
                <a:ea typeface="Calibri"/>
                <a:cs typeface="Times New Roman"/>
              </a:rPr>
              <a:t>the views only of the author, and the Commission cannot be held responsible for any use which may be made of the information contained therein"</a:t>
            </a:r>
            <a:endParaRPr lang="bs-Latn-BA" sz="1200" dirty="0">
              <a:effectLst/>
              <a:latin typeface="Book Antiqua"/>
              <a:ea typeface="Calibri"/>
              <a:cs typeface="Times New Roman"/>
            </a:endParaRPr>
          </a:p>
        </p:txBody>
      </p:sp>
      <p:pic>
        <p:nvPicPr>
          <p:cNvPr id="15" name="Picture 14" descr="eu_flag_co_funded_pos_[rgb]_right.jpg"/>
          <p:cNvPicPr/>
          <p:nvPr/>
        </p:nvPicPr>
        <p:blipFill>
          <a:blip r:embed="rId3" cstate="print"/>
          <a:stretch>
            <a:fillRect/>
          </a:stretch>
        </p:blipFill>
        <p:spPr>
          <a:xfrm>
            <a:off x="7467600" y="152400"/>
            <a:ext cx="1676400" cy="409575"/>
          </a:xfrm>
          <a:prstGeom prst="rect">
            <a:avLst/>
          </a:prstGeom>
        </p:spPr>
      </p:pic>
      <p:pic>
        <p:nvPicPr>
          <p:cNvPr id="12" name="Picture 13"/>
          <p:cNvPicPr>
            <a:picLocks noChangeAspect="1" noChangeArrowheads="1"/>
          </p:cNvPicPr>
          <p:nvPr/>
        </p:nvPicPr>
        <p:blipFill>
          <a:blip r:embed="rId4" cstate="print"/>
          <a:srcRect/>
          <a:stretch>
            <a:fillRect/>
          </a:stretch>
        </p:blipFill>
        <p:spPr bwMode="auto">
          <a:xfrm>
            <a:off x="3762163" y="3429000"/>
            <a:ext cx="2105237" cy="1675526"/>
          </a:xfrm>
          <a:prstGeom prst="rect">
            <a:avLst/>
          </a:prstGeom>
          <a:noFill/>
        </p:spPr>
      </p:pic>
    </p:spTree>
    <p:extLst>
      <p:ext uri="{BB962C8B-B14F-4D97-AF65-F5344CB8AC3E}">
        <p14:creationId xmlns:p14="http://schemas.microsoft.com/office/powerpoint/2010/main" val="7889134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90600"/>
            <a:ext cx="8229600" cy="749300"/>
          </a:xfrm>
        </p:spPr>
        <p:txBody>
          <a:bodyPr>
            <a:normAutofit fontScale="90000"/>
          </a:bodyPr>
          <a:lstStyle/>
          <a:p>
            <a:r>
              <a:rPr lang="bs-Latn-BA" dirty="0" smtClean="0">
                <a:solidFill>
                  <a:srgbClr val="002060"/>
                </a:solidFill>
                <a:latin typeface="Book Antiqua" panose="02040602050305030304" pitchFamily="18" charset="0"/>
              </a:rPr>
              <a:t>Activities</a:t>
            </a:r>
            <a:endParaRPr lang="bs-Latn-BA" dirty="0">
              <a:solidFill>
                <a:srgbClr val="002060"/>
              </a:solidFill>
              <a:latin typeface="Book Antiqua" panose="02040602050305030304" pitchFamily="18" charset="0"/>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3</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graphicFrame>
        <p:nvGraphicFramePr>
          <p:cNvPr id="15" name="Content Placeholder 4"/>
          <p:cNvGraphicFramePr>
            <a:graphicFrameLocks noGrp="1"/>
          </p:cNvGraphicFramePr>
          <p:nvPr>
            <p:ph idx="1"/>
            <p:extLst>
              <p:ext uri="{D42A27DB-BD31-4B8C-83A1-F6EECF244321}">
                <p14:modId xmlns:p14="http://schemas.microsoft.com/office/powerpoint/2010/main" val="1930725082"/>
              </p:ext>
            </p:extLst>
          </p:nvPr>
        </p:nvGraphicFramePr>
        <p:xfrm>
          <a:off x="838200" y="2133600"/>
          <a:ext cx="7315200" cy="3337838"/>
        </p:xfrm>
        <a:graphic>
          <a:graphicData uri="http://schemas.openxmlformats.org/drawingml/2006/table">
            <a:tbl>
              <a:tblPr>
                <a:tableStyleId>{5C22544A-7EE6-4342-B048-85BDC9FD1C3A}</a:tableStyleId>
              </a:tblPr>
              <a:tblGrid>
                <a:gridCol w="713637"/>
                <a:gridCol w="4143387"/>
                <a:gridCol w="819392"/>
                <a:gridCol w="819392"/>
                <a:gridCol w="819392"/>
              </a:tblGrid>
              <a:tr h="282455">
                <a:tc>
                  <a:txBody>
                    <a:bodyPr/>
                    <a:lstStyle/>
                    <a:p>
                      <a:pPr marL="252095" indent="-252095" algn="ctr">
                        <a:spcAft>
                          <a:spcPts val="0"/>
                        </a:spcAft>
                        <a:tabLst>
                          <a:tab pos="252095" algn="l"/>
                        </a:tabLst>
                      </a:pPr>
                      <a:endParaRPr lang="bs-Latn-BA" sz="1100" dirty="0">
                        <a:effectLst/>
                        <a:latin typeface="Calibri"/>
                        <a:ea typeface="Calibri"/>
                        <a:cs typeface="Arial"/>
                      </a:endParaRPr>
                    </a:p>
                  </a:txBody>
                  <a:tcPr marL="35560" marR="35560" marT="0" marB="0" anchor="ctr"/>
                </a:tc>
                <a:tc>
                  <a:txBody>
                    <a:bodyPr/>
                    <a:lstStyle/>
                    <a:p>
                      <a:pPr>
                        <a:spcAft>
                          <a:spcPts val="0"/>
                        </a:spcAft>
                      </a:pPr>
                      <a:r>
                        <a:rPr lang="bs-Latn-BA" sz="1800" b="1" dirty="0" smtClean="0">
                          <a:solidFill>
                            <a:srgbClr val="000000"/>
                          </a:solidFill>
                          <a:effectLst/>
                          <a:latin typeface="Myriad Pro"/>
                          <a:ea typeface="Times New Roman"/>
                          <a:cs typeface="Myriad Pro"/>
                        </a:rPr>
                        <a:t>Activities</a:t>
                      </a:r>
                      <a:endParaRPr lang="bs-Latn-BA" sz="1800" b="1" dirty="0">
                        <a:solidFill>
                          <a:srgbClr val="000000"/>
                        </a:solidFill>
                        <a:effectLst/>
                        <a:latin typeface="Myriad Pro"/>
                        <a:ea typeface="Times New Roman"/>
                        <a:cs typeface="Myriad Pro"/>
                      </a:endParaRPr>
                    </a:p>
                  </a:txBody>
                  <a:tcPr marL="35560" marR="35560" marT="0" marB="0"/>
                </a:tc>
                <a:tc>
                  <a:txBody>
                    <a:bodyPr/>
                    <a:lstStyle/>
                    <a:p>
                      <a:pPr algn="ctr">
                        <a:spcAft>
                          <a:spcPts val="0"/>
                        </a:spcAft>
                      </a:pPr>
                      <a:r>
                        <a:rPr lang="bs-Latn-BA" sz="1600" b="1" dirty="0" smtClean="0">
                          <a:effectLst/>
                          <a:latin typeface="Calibri"/>
                          <a:ea typeface="Calibri"/>
                          <a:cs typeface="Arial"/>
                        </a:rPr>
                        <a:t>Year</a:t>
                      </a:r>
                      <a:r>
                        <a:rPr lang="bs-Latn-BA" sz="1600" b="1" baseline="0" dirty="0" smtClean="0">
                          <a:effectLst/>
                          <a:latin typeface="Calibri"/>
                          <a:ea typeface="Calibri"/>
                          <a:cs typeface="Arial"/>
                        </a:rPr>
                        <a:t> – 1</a:t>
                      </a:r>
                    </a:p>
                    <a:p>
                      <a:pPr algn="ctr">
                        <a:spcAft>
                          <a:spcPts val="0"/>
                        </a:spcAft>
                      </a:pPr>
                      <a:r>
                        <a:rPr lang="bs-Latn-BA" sz="1600" b="1" baseline="0" dirty="0" smtClean="0">
                          <a:effectLst/>
                          <a:latin typeface="Calibri"/>
                          <a:ea typeface="Calibri"/>
                          <a:cs typeface="Arial"/>
                        </a:rPr>
                        <a:t>weeks</a:t>
                      </a:r>
                      <a:endParaRPr lang="bs-Latn-BA" sz="1600" b="1" dirty="0">
                        <a:effectLst/>
                        <a:latin typeface="Calibri"/>
                        <a:ea typeface="Calibri"/>
                        <a:cs typeface="Arial"/>
                      </a:endParaRPr>
                    </a:p>
                  </a:txBody>
                  <a:tcPr marL="35560" marR="35560" marT="0" marB="0" anchor="ctr"/>
                </a:tc>
                <a:tc>
                  <a:txBody>
                    <a:bodyPr/>
                    <a:lstStyle/>
                    <a:p>
                      <a:pPr algn="ctr">
                        <a:spcAft>
                          <a:spcPts val="0"/>
                        </a:spcAft>
                      </a:pPr>
                      <a:r>
                        <a:rPr lang="bs-Latn-BA" sz="1600" b="1" dirty="0" smtClean="0">
                          <a:effectLst/>
                          <a:latin typeface="Calibri"/>
                          <a:ea typeface="Calibri"/>
                          <a:cs typeface="Arial"/>
                        </a:rPr>
                        <a:t>Year – 2</a:t>
                      </a:r>
                    </a:p>
                    <a:p>
                      <a:pPr algn="ctr">
                        <a:spcAft>
                          <a:spcPts val="0"/>
                        </a:spcAft>
                      </a:pPr>
                      <a:r>
                        <a:rPr lang="bs-Latn-BA" sz="1600" b="1" dirty="0" smtClean="0">
                          <a:effectLst/>
                          <a:latin typeface="Calibri"/>
                          <a:ea typeface="Calibri"/>
                          <a:cs typeface="Arial"/>
                        </a:rPr>
                        <a:t>weeks</a:t>
                      </a:r>
                      <a:endParaRPr lang="bs-Latn-BA" sz="1600" b="1" dirty="0">
                        <a:effectLst/>
                        <a:latin typeface="Calibri"/>
                        <a:ea typeface="Calibri"/>
                        <a:cs typeface="Arial"/>
                      </a:endParaRPr>
                    </a:p>
                  </a:txBody>
                  <a:tcPr marL="35560" marR="35560" marT="0" marB="0" anchor="ctr"/>
                </a:tc>
                <a:tc>
                  <a:txBody>
                    <a:bodyPr/>
                    <a:lstStyle/>
                    <a:p>
                      <a:pPr algn="ctr">
                        <a:spcAft>
                          <a:spcPts val="0"/>
                        </a:spcAft>
                      </a:pPr>
                      <a:r>
                        <a:rPr lang="bs-Latn-BA" sz="1600" b="1" dirty="0" smtClean="0">
                          <a:effectLst/>
                          <a:latin typeface="Calibri"/>
                          <a:ea typeface="Calibri"/>
                          <a:cs typeface="Arial"/>
                        </a:rPr>
                        <a:t>Year – 3</a:t>
                      </a:r>
                    </a:p>
                    <a:p>
                      <a:pPr algn="ctr">
                        <a:spcAft>
                          <a:spcPts val="0"/>
                        </a:spcAft>
                      </a:pPr>
                      <a:r>
                        <a:rPr lang="bs-Latn-BA" sz="1600" b="1" dirty="0" smtClean="0">
                          <a:effectLst/>
                          <a:latin typeface="Calibri"/>
                          <a:ea typeface="Calibri"/>
                          <a:cs typeface="Arial"/>
                        </a:rPr>
                        <a:t>weeks</a:t>
                      </a:r>
                      <a:endParaRPr lang="bs-Latn-BA" sz="1600" b="1" dirty="0">
                        <a:effectLst/>
                        <a:latin typeface="Calibri"/>
                        <a:ea typeface="Calibri"/>
                        <a:cs typeface="Arial"/>
                      </a:endParaRPr>
                    </a:p>
                  </a:txBody>
                  <a:tcPr marL="35560" marR="35560" marT="0" marB="0" anchor="ctr"/>
                </a:tc>
              </a:tr>
              <a:tr h="502920">
                <a:tc>
                  <a:txBody>
                    <a:bodyPr/>
                    <a:lstStyle/>
                    <a:p>
                      <a:pPr marL="252095" indent="-252095" algn="ctr">
                        <a:spcAft>
                          <a:spcPts val="0"/>
                        </a:spcAft>
                        <a:tabLst>
                          <a:tab pos="252095" algn="l"/>
                        </a:tabLst>
                      </a:pPr>
                      <a:r>
                        <a:rPr lang="en-GB" sz="1800" dirty="0">
                          <a:effectLst/>
                        </a:rPr>
                        <a:t>4.1</a:t>
                      </a:r>
                      <a:endParaRPr lang="bs-Latn-BA" sz="1800" dirty="0">
                        <a:effectLst/>
                        <a:latin typeface="Calibri"/>
                        <a:ea typeface="Calibri"/>
                        <a:cs typeface="Arial"/>
                      </a:endParaRPr>
                    </a:p>
                  </a:txBody>
                  <a:tcPr marL="35560" marR="35560" marT="0" marB="0" anchor="ctr"/>
                </a:tc>
                <a:tc>
                  <a:txBody>
                    <a:bodyPr/>
                    <a:lstStyle/>
                    <a:p>
                      <a:pPr>
                        <a:spcAft>
                          <a:spcPts val="0"/>
                        </a:spcAft>
                      </a:pPr>
                      <a:r>
                        <a:rPr lang="en-GB" sz="1800" dirty="0">
                          <a:effectLst/>
                        </a:rPr>
                        <a:t>Defining of admission requirements and enrolment of students </a:t>
                      </a:r>
                      <a:endParaRPr lang="bs-Latn-BA" sz="2000" dirty="0">
                        <a:solidFill>
                          <a:srgbClr val="000000"/>
                        </a:solidFill>
                        <a:effectLst/>
                        <a:latin typeface="Myriad Pro"/>
                        <a:ea typeface="Times New Roman"/>
                        <a:cs typeface="Myriad Pro"/>
                      </a:endParaRPr>
                    </a:p>
                  </a:txBody>
                  <a:tcPr marL="35560" marR="35560" marT="0" marB="0"/>
                </a:tc>
                <a:tc>
                  <a:txBody>
                    <a:bodyPr/>
                    <a:lstStyle/>
                    <a:p>
                      <a:pPr algn="ctr">
                        <a:spcAft>
                          <a:spcPts val="0"/>
                        </a:spcAft>
                      </a:pPr>
                      <a:endParaRPr lang="bs-Latn-BA" sz="1100" dirty="0">
                        <a:effectLst/>
                        <a:latin typeface="Calibri"/>
                        <a:ea typeface="Calibri"/>
                        <a:cs typeface="Arial"/>
                      </a:endParaRPr>
                    </a:p>
                  </a:txBody>
                  <a:tcPr marL="35560" marR="35560" marT="0" marB="0" anchor="ctr"/>
                </a:tc>
                <a:tc>
                  <a:txBody>
                    <a:bodyPr/>
                    <a:lstStyle/>
                    <a:p>
                      <a:pPr algn="ctr">
                        <a:spcAft>
                          <a:spcPts val="0"/>
                        </a:spcAft>
                      </a:pPr>
                      <a:r>
                        <a:rPr lang="en-GB" sz="1100" dirty="0">
                          <a:effectLst/>
                        </a:rPr>
                        <a:t>10</a:t>
                      </a:r>
                      <a:endParaRPr lang="bs-Latn-BA" sz="1100" dirty="0">
                        <a:effectLst/>
                        <a:latin typeface="Calibri"/>
                        <a:ea typeface="Calibri"/>
                        <a:cs typeface="Arial"/>
                      </a:endParaRPr>
                    </a:p>
                  </a:txBody>
                  <a:tcPr marL="35560" marR="35560" marT="0" marB="0" anchor="ctr"/>
                </a:tc>
                <a:tc>
                  <a:txBody>
                    <a:bodyPr/>
                    <a:lstStyle/>
                    <a:p>
                      <a:pPr algn="ctr">
                        <a:spcAft>
                          <a:spcPts val="0"/>
                        </a:spcAft>
                      </a:pPr>
                      <a:r>
                        <a:rPr lang="bs-Latn-BA" sz="1100" dirty="0" smtClean="0">
                          <a:effectLst/>
                          <a:latin typeface="Calibri"/>
                          <a:ea typeface="Calibri"/>
                          <a:cs typeface="Arial"/>
                        </a:rPr>
                        <a:t>0</a:t>
                      </a:r>
                      <a:endParaRPr lang="bs-Latn-BA" sz="1100" dirty="0">
                        <a:effectLst/>
                        <a:latin typeface="Calibri"/>
                        <a:ea typeface="Calibri"/>
                        <a:cs typeface="Arial"/>
                      </a:endParaRPr>
                    </a:p>
                  </a:txBody>
                  <a:tcPr marL="35560" marR="35560" marT="0" marB="0" anchor="ctr"/>
                </a:tc>
              </a:tr>
              <a:tr h="363141">
                <a:tc>
                  <a:txBody>
                    <a:bodyPr/>
                    <a:lstStyle/>
                    <a:p>
                      <a:pPr marL="252095" indent="-252095" algn="ctr">
                        <a:spcAft>
                          <a:spcPts val="0"/>
                        </a:spcAft>
                        <a:tabLst>
                          <a:tab pos="252095" algn="l"/>
                        </a:tabLst>
                      </a:pPr>
                      <a:r>
                        <a:rPr lang="en-GB" sz="1800">
                          <a:effectLst/>
                        </a:rPr>
                        <a:t>4.2</a:t>
                      </a:r>
                      <a:endParaRPr lang="bs-Latn-BA" sz="1800">
                        <a:effectLst/>
                        <a:latin typeface="Calibri"/>
                        <a:ea typeface="Calibri"/>
                        <a:cs typeface="Arial"/>
                      </a:endParaRPr>
                    </a:p>
                  </a:txBody>
                  <a:tcPr marL="35560" marR="35560" marT="0" marB="0" anchor="ctr"/>
                </a:tc>
                <a:tc>
                  <a:txBody>
                    <a:bodyPr/>
                    <a:lstStyle/>
                    <a:p>
                      <a:pPr>
                        <a:spcAft>
                          <a:spcPts val="0"/>
                        </a:spcAft>
                      </a:pPr>
                      <a:r>
                        <a:rPr lang="en-GB" sz="1800" dirty="0">
                          <a:effectLst/>
                        </a:rPr>
                        <a:t>Implementation of master curricula</a:t>
                      </a:r>
                      <a:endParaRPr lang="bs-Latn-BA" sz="2000" dirty="0">
                        <a:solidFill>
                          <a:srgbClr val="000000"/>
                        </a:solidFill>
                        <a:effectLst/>
                        <a:latin typeface="Myriad Pro"/>
                        <a:ea typeface="Times New Roman"/>
                        <a:cs typeface="Myriad Pro"/>
                      </a:endParaRPr>
                    </a:p>
                  </a:txBody>
                  <a:tcPr marL="35560" marR="35560" marT="0" marB="0"/>
                </a:tc>
                <a:tc>
                  <a:txBody>
                    <a:bodyPr/>
                    <a:lstStyle/>
                    <a:p>
                      <a:pPr algn="ctr">
                        <a:spcAft>
                          <a:spcPts val="0"/>
                        </a:spcAft>
                      </a:pPr>
                      <a:endParaRPr lang="bs-Latn-BA" sz="1100" dirty="0">
                        <a:effectLst/>
                        <a:latin typeface="Calibri"/>
                        <a:ea typeface="Calibri"/>
                        <a:cs typeface="Arial"/>
                      </a:endParaRPr>
                    </a:p>
                  </a:txBody>
                  <a:tcPr marL="35560" marR="35560" marT="0" marB="0" anchor="ctr"/>
                </a:tc>
                <a:tc>
                  <a:txBody>
                    <a:bodyPr/>
                    <a:lstStyle/>
                    <a:p>
                      <a:pPr algn="ctr">
                        <a:spcAft>
                          <a:spcPts val="0"/>
                        </a:spcAft>
                      </a:pPr>
                      <a:r>
                        <a:rPr lang="en-GB" sz="1100" dirty="0">
                          <a:effectLst/>
                        </a:rPr>
                        <a:t>0</a:t>
                      </a:r>
                      <a:endParaRPr lang="bs-Latn-BA" sz="1100" dirty="0">
                        <a:effectLst/>
                        <a:latin typeface="Calibri"/>
                        <a:ea typeface="Calibri"/>
                        <a:cs typeface="Arial"/>
                      </a:endParaRPr>
                    </a:p>
                  </a:txBody>
                  <a:tcPr marL="35560" marR="35560" marT="0" marB="0" anchor="ctr"/>
                </a:tc>
                <a:tc>
                  <a:txBody>
                    <a:bodyPr/>
                    <a:lstStyle/>
                    <a:p>
                      <a:pPr algn="ctr">
                        <a:spcAft>
                          <a:spcPts val="0"/>
                        </a:spcAft>
                      </a:pPr>
                      <a:r>
                        <a:rPr lang="bs-Latn-BA" sz="1100" dirty="0" smtClean="0">
                          <a:effectLst/>
                          <a:latin typeface="Calibri"/>
                          <a:ea typeface="Calibri"/>
                          <a:cs typeface="Arial"/>
                        </a:rPr>
                        <a:t>30</a:t>
                      </a:r>
                      <a:endParaRPr lang="bs-Latn-BA" sz="1100" dirty="0">
                        <a:effectLst/>
                        <a:latin typeface="Calibri"/>
                        <a:ea typeface="Calibri"/>
                        <a:cs typeface="Arial"/>
                      </a:endParaRPr>
                    </a:p>
                  </a:txBody>
                  <a:tcPr marL="35560" marR="35560" marT="0" marB="0" anchor="ctr"/>
                </a:tc>
              </a:tr>
              <a:tr h="363141">
                <a:tc>
                  <a:txBody>
                    <a:bodyPr/>
                    <a:lstStyle/>
                    <a:p>
                      <a:pPr marL="252095" indent="-252095" algn="ctr">
                        <a:spcAft>
                          <a:spcPts val="0"/>
                        </a:spcAft>
                        <a:tabLst>
                          <a:tab pos="252095" algn="l"/>
                        </a:tabLst>
                      </a:pPr>
                      <a:r>
                        <a:rPr lang="en-GB" sz="1800">
                          <a:effectLst/>
                        </a:rPr>
                        <a:t>4.3</a:t>
                      </a:r>
                      <a:endParaRPr lang="bs-Latn-BA" sz="1800">
                        <a:effectLst/>
                        <a:latin typeface="Calibri"/>
                        <a:ea typeface="Calibri"/>
                        <a:cs typeface="Arial"/>
                      </a:endParaRPr>
                    </a:p>
                  </a:txBody>
                  <a:tcPr marL="35560" marR="35560" marT="0" marB="0" anchor="ctr"/>
                </a:tc>
                <a:tc>
                  <a:txBody>
                    <a:bodyPr/>
                    <a:lstStyle/>
                    <a:p>
                      <a:pPr>
                        <a:spcAft>
                          <a:spcPts val="0"/>
                        </a:spcAft>
                      </a:pPr>
                      <a:r>
                        <a:rPr lang="en-GB" sz="1800">
                          <a:effectLst/>
                        </a:rPr>
                        <a:t>Implementation of students’ internships </a:t>
                      </a:r>
                      <a:endParaRPr lang="bs-Latn-BA" sz="2000">
                        <a:solidFill>
                          <a:srgbClr val="000000"/>
                        </a:solidFill>
                        <a:effectLst/>
                        <a:latin typeface="Myriad Pro"/>
                        <a:ea typeface="Times New Roman"/>
                        <a:cs typeface="Myriad Pro"/>
                      </a:endParaRPr>
                    </a:p>
                  </a:txBody>
                  <a:tcPr marL="35560" marR="35560" marT="0" marB="0"/>
                </a:tc>
                <a:tc>
                  <a:txBody>
                    <a:bodyPr/>
                    <a:lstStyle/>
                    <a:p>
                      <a:pPr algn="ctr">
                        <a:spcAft>
                          <a:spcPts val="0"/>
                        </a:spcAft>
                      </a:pPr>
                      <a:endParaRPr lang="bs-Latn-BA" sz="1100" dirty="0">
                        <a:effectLst/>
                        <a:latin typeface="Calibri"/>
                        <a:ea typeface="Calibri"/>
                        <a:cs typeface="Arial"/>
                      </a:endParaRPr>
                    </a:p>
                  </a:txBody>
                  <a:tcPr marL="35560" marR="35560" marT="0" marB="0" anchor="ctr"/>
                </a:tc>
                <a:tc>
                  <a:txBody>
                    <a:bodyPr/>
                    <a:lstStyle/>
                    <a:p>
                      <a:pPr algn="ctr">
                        <a:spcAft>
                          <a:spcPts val="0"/>
                        </a:spcAft>
                      </a:pPr>
                      <a:r>
                        <a:rPr lang="en-GB" sz="1100" dirty="0">
                          <a:effectLst/>
                        </a:rPr>
                        <a:t>0</a:t>
                      </a:r>
                      <a:endParaRPr lang="bs-Latn-BA" sz="1100" dirty="0">
                        <a:effectLst/>
                        <a:latin typeface="Calibri"/>
                        <a:ea typeface="Calibri"/>
                        <a:cs typeface="Arial"/>
                      </a:endParaRPr>
                    </a:p>
                  </a:txBody>
                  <a:tcPr marL="35560" marR="35560" marT="0" marB="0" anchor="ctr"/>
                </a:tc>
                <a:tc>
                  <a:txBody>
                    <a:bodyPr/>
                    <a:lstStyle/>
                    <a:p>
                      <a:pPr algn="ctr">
                        <a:spcAft>
                          <a:spcPts val="0"/>
                        </a:spcAft>
                      </a:pPr>
                      <a:r>
                        <a:rPr lang="bs-Latn-BA" sz="1100" dirty="0" smtClean="0">
                          <a:effectLst/>
                          <a:latin typeface="Calibri"/>
                          <a:ea typeface="Calibri"/>
                          <a:cs typeface="Arial"/>
                        </a:rPr>
                        <a:t>12</a:t>
                      </a:r>
                      <a:endParaRPr lang="bs-Latn-BA" sz="1100" dirty="0">
                        <a:effectLst/>
                        <a:latin typeface="Calibri"/>
                        <a:ea typeface="Calibri"/>
                        <a:cs typeface="Arial"/>
                      </a:endParaRPr>
                    </a:p>
                  </a:txBody>
                  <a:tcPr marL="35560" marR="35560" marT="0" marB="0" anchor="ctr"/>
                </a:tc>
              </a:tr>
              <a:tr h="663455">
                <a:tc>
                  <a:txBody>
                    <a:bodyPr/>
                    <a:lstStyle/>
                    <a:p>
                      <a:pPr marL="252095" indent="-252095" algn="ctr">
                        <a:spcAft>
                          <a:spcPts val="0"/>
                        </a:spcAft>
                        <a:tabLst>
                          <a:tab pos="252095" algn="l"/>
                        </a:tabLst>
                      </a:pPr>
                      <a:r>
                        <a:rPr lang="en-GB" sz="1800">
                          <a:effectLst/>
                        </a:rPr>
                        <a:t>4.4</a:t>
                      </a:r>
                      <a:endParaRPr lang="bs-Latn-BA" sz="1800">
                        <a:effectLst/>
                        <a:latin typeface="Calibri"/>
                        <a:ea typeface="Calibri"/>
                        <a:cs typeface="Arial"/>
                      </a:endParaRPr>
                    </a:p>
                  </a:txBody>
                  <a:tcPr marL="35560" marR="35560" marT="0" marB="0" anchor="ctr"/>
                </a:tc>
                <a:tc>
                  <a:txBody>
                    <a:bodyPr/>
                    <a:lstStyle/>
                    <a:p>
                      <a:pPr>
                        <a:spcAft>
                          <a:spcPts val="0"/>
                        </a:spcAft>
                      </a:pPr>
                      <a:r>
                        <a:rPr lang="en-GB" sz="1800">
                          <a:effectLst/>
                        </a:rPr>
                        <a:t>Implementation of trainings for citizens and public sector</a:t>
                      </a:r>
                      <a:endParaRPr lang="bs-Latn-BA" sz="1800">
                        <a:effectLst/>
                        <a:latin typeface="Calibri"/>
                        <a:ea typeface="Calibri"/>
                        <a:cs typeface="Arial"/>
                      </a:endParaRPr>
                    </a:p>
                  </a:txBody>
                  <a:tcPr marL="35560" marR="35560" marT="0" marB="0"/>
                </a:tc>
                <a:tc>
                  <a:txBody>
                    <a:bodyPr/>
                    <a:lstStyle/>
                    <a:p>
                      <a:pPr algn="ctr">
                        <a:spcAft>
                          <a:spcPts val="0"/>
                        </a:spcAft>
                      </a:pPr>
                      <a:endParaRPr lang="bs-Latn-BA" sz="1100" dirty="0">
                        <a:effectLst/>
                        <a:latin typeface="Calibri"/>
                        <a:ea typeface="Calibri"/>
                        <a:cs typeface="Arial"/>
                      </a:endParaRPr>
                    </a:p>
                  </a:txBody>
                  <a:tcPr marL="35560" marR="35560" marT="0" marB="0" anchor="ctr"/>
                </a:tc>
                <a:tc>
                  <a:txBody>
                    <a:bodyPr/>
                    <a:lstStyle/>
                    <a:p>
                      <a:pPr algn="ctr">
                        <a:spcAft>
                          <a:spcPts val="0"/>
                        </a:spcAft>
                      </a:pPr>
                      <a:r>
                        <a:rPr lang="en-GB" sz="1100" dirty="0">
                          <a:effectLst/>
                        </a:rPr>
                        <a:t>6</a:t>
                      </a:r>
                      <a:endParaRPr lang="bs-Latn-BA" sz="1100" dirty="0">
                        <a:effectLst/>
                        <a:latin typeface="Calibri"/>
                        <a:ea typeface="Calibri"/>
                        <a:cs typeface="Arial"/>
                      </a:endParaRPr>
                    </a:p>
                  </a:txBody>
                  <a:tcPr marL="35560" marR="35560" marT="0" marB="0" anchor="ctr"/>
                </a:tc>
                <a:tc>
                  <a:txBody>
                    <a:bodyPr/>
                    <a:lstStyle/>
                    <a:p>
                      <a:pPr algn="ctr">
                        <a:spcAft>
                          <a:spcPts val="0"/>
                        </a:spcAft>
                      </a:pPr>
                      <a:r>
                        <a:rPr lang="bs-Latn-BA" sz="1100" dirty="0" smtClean="0">
                          <a:effectLst/>
                          <a:latin typeface="Calibri"/>
                          <a:ea typeface="Calibri"/>
                          <a:cs typeface="Arial"/>
                        </a:rPr>
                        <a:t>12</a:t>
                      </a:r>
                      <a:endParaRPr lang="bs-Latn-BA" sz="1100" dirty="0">
                        <a:effectLst/>
                        <a:latin typeface="Calibri"/>
                        <a:ea typeface="Calibri"/>
                        <a:cs typeface="Arial"/>
                      </a:endParaRPr>
                    </a:p>
                  </a:txBody>
                  <a:tcPr marL="35560" marR="35560" marT="0" marB="0" anchor="ctr"/>
                </a:tc>
              </a:tr>
              <a:tr h="363141">
                <a:tc>
                  <a:txBody>
                    <a:bodyPr/>
                    <a:lstStyle/>
                    <a:p>
                      <a:pPr marL="252095" indent="-252095" algn="ctr">
                        <a:spcAft>
                          <a:spcPts val="0"/>
                        </a:spcAft>
                        <a:tabLst>
                          <a:tab pos="252095" algn="l"/>
                        </a:tabLst>
                      </a:pPr>
                      <a:r>
                        <a:rPr lang="en-GB" sz="1800" dirty="0">
                          <a:effectLst/>
                        </a:rPr>
                        <a:t>4.5</a:t>
                      </a:r>
                      <a:endParaRPr lang="bs-Latn-BA" sz="1800" dirty="0">
                        <a:effectLst/>
                        <a:latin typeface="Calibri"/>
                        <a:ea typeface="Calibri"/>
                        <a:cs typeface="Arial"/>
                      </a:endParaRPr>
                    </a:p>
                  </a:txBody>
                  <a:tcPr marL="35560" marR="35560" marT="0" marB="0" anchor="ctr"/>
                </a:tc>
                <a:tc>
                  <a:txBody>
                    <a:bodyPr/>
                    <a:lstStyle/>
                    <a:p>
                      <a:pPr>
                        <a:spcAft>
                          <a:spcPts val="0"/>
                        </a:spcAft>
                      </a:pPr>
                      <a:r>
                        <a:rPr lang="en-GB" sz="1800" dirty="0">
                          <a:effectLst/>
                        </a:rPr>
                        <a:t>Self-evaluation of master curricula</a:t>
                      </a:r>
                      <a:endParaRPr lang="bs-Latn-BA" sz="2000" dirty="0">
                        <a:solidFill>
                          <a:srgbClr val="000000"/>
                        </a:solidFill>
                        <a:effectLst/>
                        <a:latin typeface="Myriad Pro"/>
                        <a:ea typeface="Times New Roman"/>
                        <a:cs typeface="Myriad Pro"/>
                      </a:endParaRPr>
                    </a:p>
                  </a:txBody>
                  <a:tcPr marL="35560" marR="35560" marT="0" marB="0"/>
                </a:tc>
                <a:tc>
                  <a:txBody>
                    <a:bodyPr/>
                    <a:lstStyle/>
                    <a:p>
                      <a:pPr algn="ctr">
                        <a:spcAft>
                          <a:spcPts val="0"/>
                        </a:spcAft>
                      </a:pPr>
                      <a:endParaRPr lang="bs-Latn-BA" sz="1100" dirty="0">
                        <a:effectLst/>
                        <a:latin typeface="Calibri"/>
                        <a:ea typeface="Calibri"/>
                        <a:cs typeface="Arial"/>
                      </a:endParaRPr>
                    </a:p>
                  </a:txBody>
                  <a:tcPr marL="35560" marR="35560" marT="0" marB="0" anchor="ctr"/>
                </a:tc>
                <a:tc>
                  <a:txBody>
                    <a:bodyPr/>
                    <a:lstStyle/>
                    <a:p>
                      <a:pPr algn="ctr">
                        <a:spcAft>
                          <a:spcPts val="0"/>
                        </a:spcAft>
                      </a:pPr>
                      <a:r>
                        <a:rPr lang="bs-Latn-BA" sz="1100" dirty="0" smtClean="0">
                          <a:effectLst/>
                        </a:rPr>
                        <a:t>0</a:t>
                      </a:r>
                      <a:endParaRPr lang="bs-Latn-BA" sz="1100" dirty="0">
                        <a:effectLst/>
                        <a:latin typeface="Calibri"/>
                        <a:ea typeface="Calibri"/>
                        <a:cs typeface="Arial"/>
                      </a:endParaRPr>
                    </a:p>
                  </a:txBody>
                  <a:tcPr marL="35560" marR="35560" marT="0" marB="0" anchor="ctr"/>
                </a:tc>
                <a:tc>
                  <a:txBody>
                    <a:bodyPr/>
                    <a:lstStyle/>
                    <a:p>
                      <a:pPr algn="ctr">
                        <a:spcAft>
                          <a:spcPts val="0"/>
                        </a:spcAft>
                      </a:pPr>
                      <a:r>
                        <a:rPr lang="bs-Latn-BA" sz="1100" dirty="0" smtClean="0">
                          <a:effectLst/>
                          <a:latin typeface="Calibri"/>
                          <a:ea typeface="Calibri"/>
                          <a:cs typeface="Arial"/>
                        </a:rPr>
                        <a:t>8</a:t>
                      </a:r>
                      <a:endParaRPr lang="bs-Latn-BA" sz="1100" dirty="0">
                        <a:effectLst/>
                        <a:latin typeface="Calibri"/>
                        <a:ea typeface="Calibri"/>
                        <a:cs typeface="Arial"/>
                      </a:endParaRPr>
                    </a:p>
                  </a:txBody>
                  <a:tcPr marL="35560" marR="35560" marT="0" marB="0" anchor="ctr"/>
                </a:tc>
              </a:tr>
              <a:tr h="363141">
                <a:tc>
                  <a:txBody>
                    <a:bodyPr/>
                    <a:lstStyle/>
                    <a:p>
                      <a:pPr marL="252095" indent="-252095" algn="ctr">
                        <a:spcAft>
                          <a:spcPts val="0"/>
                        </a:spcAft>
                        <a:tabLst>
                          <a:tab pos="252095" algn="l"/>
                        </a:tabLst>
                      </a:pPr>
                      <a:r>
                        <a:rPr lang="en-GB" sz="1800">
                          <a:solidFill>
                            <a:srgbClr val="000000"/>
                          </a:solidFill>
                          <a:effectLst/>
                          <a:latin typeface="Calibri"/>
                          <a:ea typeface="Calibri"/>
                          <a:cs typeface="Arial"/>
                        </a:rPr>
                        <a:t>4.6</a:t>
                      </a:r>
                      <a:endParaRPr lang="bs-Latn-BA" sz="1800">
                        <a:effectLst/>
                        <a:latin typeface="Calibri"/>
                        <a:ea typeface="Calibri"/>
                        <a:cs typeface="Arial"/>
                      </a:endParaRPr>
                    </a:p>
                  </a:txBody>
                  <a:tcPr marL="35560" marR="35560" marT="0" marB="0" anchor="ctr"/>
                </a:tc>
                <a:tc>
                  <a:txBody>
                    <a:bodyPr/>
                    <a:lstStyle/>
                    <a:p>
                      <a:pPr>
                        <a:spcAft>
                          <a:spcPts val="0"/>
                        </a:spcAft>
                      </a:pPr>
                      <a:r>
                        <a:rPr lang="en-GB" sz="1800" dirty="0">
                          <a:solidFill>
                            <a:srgbClr val="000000"/>
                          </a:solidFill>
                          <a:effectLst/>
                          <a:latin typeface="Calibri"/>
                          <a:ea typeface="Times New Roman"/>
                          <a:cs typeface="Times New Roman"/>
                        </a:rPr>
                        <a:t>Self-evaluation of trainings for citizens and public sector</a:t>
                      </a:r>
                      <a:endParaRPr lang="bs-Latn-BA" sz="1800" dirty="0">
                        <a:solidFill>
                          <a:srgbClr val="000000"/>
                        </a:solidFill>
                        <a:effectLst/>
                        <a:latin typeface="Myriad Pro"/>
                        <a:ea typeface="Times New Roman"/>
                        <a:cs typeface="Myriad Pro"/>
                      </a:endParaRPr>
                    </a:p>
                  </a:txBody>
                  <a:tcPr marL="35560" marR="35560" marT="0" marB="0"/>
                </a:tc>
                <a:tc>
                  <a:txBody>
                    <a:bodyPr/>
                    <a:lstStyle/>
                    <a:p>
                      <a:pPr algn="ctr">
                        <a:spcAft>
                          <a:spcPts val="0"/>
                        </a:spcAft>
                      </a:pPr>
                      <a:endParaRPr lang="bs-Latn-BA" sz="1100" dirty="0">
                        <a:effectLst/>
                        <a:latin typeface="Calibri"/>
                        <a:ea typeface="Calibri"/>
                        <a:cs typeface="Arial"/>
                      </a:endParaRPr>
                    </a:p>
                  </a:txBody>
                  <a:tcPr marL="35560" marR="35560" marT="0" marB="0" anchor="ctr"/>
                </a:tc>
                <a:tc>
                  <a:txBody>
                    <a:bodyPr/>
                    <a:lstStyle/>
                    <a:p>
                      <a:pPr algn="ctr">
                        <a:spcAft>
                          <a:spcPts val="0"/>
                        </a:spcAft>
                      </a:pPr>
                      <a:r>
                        <a:rPr lang="bs-Latn-BA" sz="1100" dirty="0" smtClean="0">
                          <a:effectLst/>
                          <a:latin typeface="Calibri"/>
                          <a:ea typeface="Calibri"/>
                          <a:cs typeface="Arial"/>
                        </a:rPr>
                        <a:t>2</a:t>
                      </a:r>
                      <a:endParaRPr lang="bs-Latn-BA" sz="1100" dirty="0">
                        <a:effectLst/>
                        <a:latin typeface="Calibri"/>
                        <a:ea typeface="Calibri"/>
                        <a:cs typeface="Arial"/>
                      </a:endParaRPr>
                    </a:p>
                  </a:txBody>
                  <a:tcPr marL="35560" marR="35560" marT="0" marB="0" anchor="ctr"/>
                </a:tc>
                <a:tc>
                  <a:txBody>
                    <a:bodyPr/>
                    <a:lstStyle/>
                    <a:p>
                      <a:pPr algn="ctr">
                        <a:spcAft>
                          <a:spcPts val="0"/>
                        </a:spcAft>
                      </a:pPr>
                      <a:r>
                        <a:rPr lang="bs-Latn-BA" sz="1100" dirty="0" smtClean="0">
                          <a:effectLst/>
                          <a:latin typeface="Calibri"/>
                          <a:ea typeface="Calibri"/>
                          <a:cs typeface="Arial"/>
                        </a:rPr>
                        <a:t>3</a:t>
                      </a:r>
                      <a:endParaRPr lang="bs-Latn-BA" sz="1100" dirty="0">
                        <a:effectLst/>
                        <a:latin typeface="Calibri"/>
                        <a:ea typeface="Calibri"/>
                        <a:cs typeface="Arial"/>
                      </a:endParaRPr>
                    </a:p>
                  </a:txBody>
                  <a:tcPr marL="35560" marR="35560" marT="0" marB="0" anchor="ctr"/>
                </a:tc>
              </a:tr>
            </a:tbl>
          </a:graphicData>
        </a:graphic>
      </p:graphicFrame>
    </p:spTree>
    <p:extLst>
      <p:ext uri="{BB962C8B-B14F-4D97-AF65-F5344CB8AC3E}">
        <p14:creationId xmlns:p14="http://schemas.microsoft.com/office/powerpoint/2010/main" val="5182875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90600"/>
            <a:ext cx="8229600" cy="749300"/>
          </a:xfrm>
        </p:spPr>
        <p:txBody>
          <a:bodyPr>
            <a:normAutofit fontScale="90000"/>
          </a:bodyPr>
          <a:lstStyle/>
          <a:p>
            <a:endParaRPr lang="bs-Latn-BA" dirty="0">
              <a:solidFill>
                <a:srgbClr val="002060"/>
              </a:solidFill>
              <a:latin typeface="Book Antiqua" panose="02040602050305030304" pitchFamily="18" charset="0"/>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4</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4" name="Rectangle 3"/>
          <p:cNvSpPr/>
          <p:nvPr/>
        </p:nvSpPr>
        <p:spPr>
          <a:xfrm>
            <a:off x="457200" y="2209800"/>
            <a:ext cx="8338159" cy="393954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spcAft>
                <a:spcPts val="600"/>
              </a:spcAft>
            </a:pPr>
            <a:r>
              <a:rPr lang="en-GB" sz="2400" b="1" u="sng" dirty="0">
                <a:latin typeface="Times New Roman"/>
              </a:rPr>
              <a:t>Assumptions:</a:t>
            </a:r>
          </a:p>
          <a:p>
            <a:pPr>
              <a:spcAft>
                <a:spcPts val="600"/>
              </a:spcAft>
            </a:pPr>
            <a:r>
              <a:rPr lang="en-US" dirty="0">
                <a:latin typeface="Times New Roman"/>
              </a:rPr>
              <a:t>- Students are interested in master studies in the field of risk management of </a:t>
            </a:r>
            <a:r>
              <a:rPr lang="en-US" dirty="0" smtClean="0">
                <a:latin typeface="Times New Roman"/>
              </a:rPr>
              <a:t>natural</a:t>
            </a:r>
            <a:r>
              <a:rPr lang="bs-Latn-BA" dirty="0" smtClean="0">
                <a:latin typeface="Times New Roman"/>
              </a:rPr>
              <a:t/>
            </a:r>
            <a:br>
              <a:rPr lang="bs-Latn-BA" dirty="0" smtClean="0">
                <a:latin typeface="Times New Roman"/>
              </a:rPr>
            </a:br>
            <a:r>
              <a:rPr lang="bs-Latn-BA" dirty="0" smtClean="0">
                <a:latin typeface="Times New Roman"/>
              </a:rPr>
              <a:t>  </a:t>
            </a:r>
            <a:r>
              <a:rPr lang="en-US" dirty="0" smtClean="0">
                <a:latin typeface="Times New Roman"/>
              </a:rPr>
              <a:t> </a:t>
            </a:r>
            <a:r>
              <a:rPr lang="en-US" dirty="0">
                <a:latin typeface="Times New Roman"/>
              </a:rPr>
              <a:t>disasters.</a:t>
            </a:r>
          </a:p>
          <a:p>
            <a:pPr>
              <a:spcAft>
                <a:spcPts val="600"/>
              </a:spcAft>
            </a:pPr>
            <a:r>
              <a:rPr lang="en-GB" dirty="0">
                <a:latin typeface="Times New Roman"/>
              </a:rPr>
              <a:t>- Accreditation of curricula completed.</a:t>
            </a:r>
          </a:p>
          <a:p>
            <a:pPr>
              <a:spcAft>
                <a:spcPts val="600"/>
              </a:spcAft>
            </a:pPr>
            <a:r>
              <a:rPr lang="en-US" dirty="0">
                <a:latin typeface="Times New Roman"/>
              </a:rPr>
              <a:t>- Representatives from public sector and citizens are interested for trainings.</a:t>
            </a:r>
          </a:p>
          <a:p>
            <a:pPr>
              <a:spcAft>
                <a:spcPts val="600"/>
              </a:spcAft>
            </a:pPr>
            <a:r>
              <a:rPr lang="en-GB" sz="2400" b="1" u="sng" dirty="0">
                <a:latin typeface="Times New Roman"/>
              </a:rPr>
              <a:t>Risks:</a:t>
            </a:r>
          </a:p>
          <a:p>
            <a:pPr>
              <a:spcAft>
                <a:spcPts val="600"/>
              </a:spcAft>
            </a:pPr>
            <a:r>
              <a:rPr lang="en-US" dirty="0" smtClean="0">
                <a:latin typeface="Times New Roman"/>
              </a:rPr>
              <a:t>-</a:t>
            </a:r>
            <a:r>
              <a:rPr lang="bs-Latn-BA" dirty="0" smtClean="0">
                <a:latin typeface="Times New Roman"/>
              </a:rPr>
              <a:t> </a:t>
            </a:r>
            <a:r>
              <a:rPr lang="en-US" dirty="0" smtClean="0">
                <a:latin typeface="Times New Roman"/>
              </a:rPr>
              <a:t>Incompatibility </a:t>
            </a:r>
            <a:r>
              <a:rPr lang="en-US" dirty="0">
                <a:latin typeface="Times New Roman"/>
              </a:rPr>
              <a:t>of duration of master studies with the present state</a:t>
            </a:r>
          </a:p>
          <a:p>
            <a:pPr>
              <a:spcAft>
                <a:spcPts val="600"/>
              </a:spcAft>
            </a:pPr>
            <a:r>
              <a:rPr lang="en-GB" dirty="0" smtClean="0">
                <a:latin typeface="Times New Roman"/>
              </a:rPr>
              <a:t>-</a:t>
            </a:r>
            <a:r>
              <a:rPr lang="bs-Latn-BA" dirty="0" smtClean="0">
                <a:latin typeface="Times New Roman"/>
              </a:rPr>
              <a:t> </a:t>
            </a:r>
            <a:r>
              <a:rPr lang="en-GB" dirty="0" smtClean="0">
                <a:latin typeface="Times New Roman"/>
              </a:rPr>
              <a:t>The </a:t>
            </a:r>
            <a:r>
              <a:rPr lang="en-GB" dirty="0">
                <a:latin typeface="Times New Roman"/>
              </a:rPr>
              <a:t>accreditation process delays.</a:t>
            </a:r>
          </a:p>
          <a:p>
            <a:pPr>
              <a:spcAft>
                <a:spcPts val="600"/>
              </a:spcAft>
            </a:pPr>
            <a:r>
              <a:rPr lang="en-US" dirty="0">
                <a:latin typeface="Times New Roman"/>
              </a:rPr>
              <a:t>- The cooperation protocols with partners from public sector signed but not respected.	</a:t>
            </a:r>
          </a:p>
          <a:p>
            <a:pPr>
              <a:spcAft>
                <a:spcPts val="600"/>
              </a:spcAft>
            </a:pPr>
            <a:endParaRPr lang="bs-Latn-BA" dirty="0"/>
          </a:p>
        </p:txBody>
      </p:sp>
    </p:spTree>
    <p:extLst>
      <p:ext uri="{BB962C8B-B14F-4D97-AF65-F5344CB8AC3E}">
        <p14:creationId xmlns:p14="http://schemas.microsoft.com/office/powerpoint/2010/main" val="22889894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5</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3" name="Title 2"/>
          <p:cNvSpPr>
            <a:spLocks noGrp="1"/>
          </p:cNvSpPr>
          <p:nvPr>
            <p:ph type="title"/>
          </p:nvPr>
        </p:nvSpPr>
        <p:spPr>
          <a:xfrm>
            <a:off x="457200" y="533399"/>
            <a:ext cx="8229600" cy="1143000"/>
          </a:xfrm>
        </p:spPr>
        <p:txBody>
          <a:bodyPr>
            <a:normAutofit/>
          </a:bodyPr>
          <a:lstStyle/>
          <a:p>
            <a:r>
              <a:rPr lang="bs-Latn-BA" sz="3600" dirty="0"/>
              <a:t>Description </a:t>
            </a:r>
            <a:r>
              <a:rPr lang="bs-Latn-BA" sz="3600" dirty="0" smtClean="0"/>
              <a:t>of WP 4</a:t>
            </a:r>
            <a:endParaRPr lang="bs-Latn-BA" sz="3600" dirty="0"/>
          </a:p>
        </p:txBody>
      </p:sp>
      <p:sp>
        <p:nvSpPr>
          <p:cNvPr id="4" name="Content Placeholder 3"/>
          <p:cNvSpPr>
            <a:spLocks noGrp="1"/>
          </p:cNvSpPr>
          <p:nvPr>
            <p:ph idx="1"/>
          </p:nvPr>
        </p:nvSpPr>
        <p:spPr>
          <a:xfrm>
            <a:off x="457200" y="1905000"/>
            <a:ext cx="8229600" cy="4221163"/>
          </a:xfrm>
        </p:spPr>
        <p:txBody>
          <a:bodyPr>
            <a:normAutofit fontScale="62500" lnSpcReduction="20000"/>
          </a:bodyPr>
          <a:lstStyle/>
          <a:p>
            <a:r>
              <a:rPr lang="en-GB" dirty="0"/>
              <a:t>In this WP students will enrol to master studies in the field of risk management of natural disasters. The enrolment will be conducted according to the legal WB HEIs procedures with precise definition of the enrolment conditions. </a:t>
            </a:r>
            <a:endParaRPr lang="bs-Latn-BA" dirty="0" smtClean="0"/>
          </a:p>
          <a:p>
            <a:r>
              <a:rPr lang="en-GB" dirty="0" smtClean="0"/>
              <a:t>The </a:t>
            </a:r>
            <a:r>
              <a:rPr lang="en-GB" dirty="0"/>
              <a:t>studies will comprise teaching, learning, exercising, evaluation and examinations. During this process students will have opportunity learn in the newly formed and equipped laboratories</a:t>
            </a:r>
            <a:r>
              <a:rPr lang="en-GB" dirty="0" smtClean="0"/>
              <a:t>.</a:t>
            </a:r>
            <a:endParaRPr lang="bs-Latn-BA" dirty="0" smtClean="0"/>
          </a:p>
          <a:p>
            <a:r>
              <a:rPr lang="en-GB" dirty="0" smtClean="0"/>
              <a:t>Certain </a:t>
            </a:r>
            <a:r>
              <a:rPr lang="en-GB" dirty="0"/>
              <a:t>number of students from each WB HEI will visit EU partner HEIs, attend lectures and compare their acquired knowledge with the knowledge and skills of colleagues from EU. </a:t>
            </a:r>
            <a:endParaRPr lang="bs-Latn-BA" dirty="0"/>
          </a:p>
          <a:p>
            <a:r>
              <a:rPr lang="en-GB" dirty="0"/>
              <a:t>Self-evaluation on quality of master curricula will be regularly performed</a:t>
            </a:r>
            <a:endParaRPr lang="bs-Latn-BA" dirty="0"/>
          </a:p>
          <a:p>
            <a:r>
              <a:rPr lang="en-GB" dirty="0"/>
              <a:t>To the newly enrolled students will be offered student internships at the WB partner institutions </a:t>
            </a:r>
            <a:r>
              <a:rPr lang="en-GB" dirty="0" err="1"/>
              <a:t>andwithin</a:t>
            </a:r>
            <a:r>
              <a:rPr lang="en-GB" dirty="0"/>
              <a:t> the entities from public sector. </a:t>
            </a:r>
            <a:endParaRPr lang="bs-Latn-BA" dirty="0" smtClean="0"/>
          </a:p>
          <a:p>
            <a:r>
              <a:rPr lang="en-GB" dirty="0" smtClean="0"/>
              <a:t>The </a:t>
            </a:r>
            <a:r>
              <a:rPr lang="en-GB" dirty="0"/>
              <a:t>number of ECTS for this activity will be harmonised with international recommendation and National accreditation body rules. </a:t>
            </a:r>
            <a:endParaRPr lang="bs-Latn-BA" dirty="0"/>
          </a:p>
          <a:p>
            <a:endParaRPr lang="bs-Latn-BA" dirty="0"/>
          </a:p>
        </p:txBody>
      </p:sp>
    </p:spTree>
    <p:extLst>
      <p:ext uri="{BB962C8B-B14F-4D97-AF65-F5344CB8AC3E}">
        <p14:creationId xmlns:p14="http://schemas.microsoft.com/office/powerpoint/2010/main" val="39614615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6</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3" name="Content Placeholder 2"/>
          <p:cNvSpPr>
            <a:spLocks noGrp="1"/>
          </p:cNvSpPr>
          <p:nvPr>
            <p:ph idx="1"/>
          </p:nvPr>
        </p:nvSpPr>
        <p:spPr/>
        <p:txBody>
          <a:bodyPr>
            <a:normAutofit/>
          </a:bodyPr>
          <a:lstStyle/>
          <a:p>
            <a:r>
              <a:rPr lang="en-GB" sz="1800" dirty="0"/>
              <a:t>The educational trainings will be organized for citizens and public sector in the field of risk management of natural disasters with aim to raise awareness about risks of natural disasters. </a:t>
            </a:r>
            <a:endParaRPr lang="bs-Latn-BA" sz="1800" dirty="0" smtClean="0"/>
          </a:p>
          <a:p>
            <a:r>
              <a:rPr lang="en-GB" sz="1800" dirty="0" smtClean="0"/>
              <a:t>Self-</a:t>
            </a:r>
            <a:r>
              <a:rPr lang="bs-Latn-BA" sz="1800" dirty="0" smtClean="0"/>
              <a:t>e</a:t>
            </a:r>
            <a:r>
              <a:rPr lang="en-GB" sz="1800" dirty="0" smtClean="0"/>
              <a:t>valuation </a:t>
            </a:r>
            <a:r>
              <a:rPr lang="en-GB" sz="1800" dirty="0"/>
              <a:t>of the trainings’ quality is planned</a:t>
            </a:r>
            <a:r>
              <a:rPr lang="en-GB" sz="1800" dirty="0" smtClean="0"/>
              <a:t>.</a:t>
            </a:r>
            <a:endParaRPr lang="bs-Latn-BA" sz="1800" dirty="0" smtClean="0"/>
          </a:p>
          <a:p>
            <a:r>
              <a:rPr lang="en-GB" sz="1800" dirty="0" smtClean="0"/>
              <a:t>The </a:t>
            </a:r>
            <a:r>
              <a:rPr lang="en-GB" sz="1800" dirty="0"/>
              <a:t>participants will be informed by online media and newspaper about the terms and contents of trainings. </a:t>
            </a:r>
            <a:endParaRPr lang="bs-Latn-BA" sz="1800" dirty="0" smtClean="0"/>
          </a:p>
          <a:p>
            <a:r>
              <a:rPr lang="en-GB" sz="1800" dirty="0" smtClean="0"/>
              <a:t>The </a:t>
            </a:r>
            <a:r>
              <a:rPr lang="en-GB" sz="1800" dirty="0"/>
              <a:t>trainings for citizens and public sector in NDRM will be delivered in the </a:t>
            </a:r>
            <a:r>
              <a:rPr lang="en-GB" sz="1800" dirty="0" err="1"/>
              <a:t>centers</a:t>
            </a:r>
            <a:r>
              <a:rPr lang="en-GB" sz="1800" dirty="0"/>
              <a:t> for lifelong learning at universities (where it is applicable) and the certificate of acquiring the key skills in NDRM will be issued at the end of training completion.</a:t>
            </a:r>
            <a:endParaRPr lang="bs-Latn-BA" sz="1800" dirty="0"/>
          </a:p>
          <a:p>
            <a:endParaRPr lang="bs-Latn-BA" sz="1800" dirty="0"/>
          </a:p>
        </p:txBody>
      </p:sp>
      <p:sp>
        <p:nvSpPr>
          <p:cNvPr id="13" name="Title 2"/>
          <p:cNvSpPr>
            <a:spLocks noGrp="1"/>
          </p:cNvSpPr>
          <p:nvPr>
            <p:ph type="title"/>
          </p:nvPr>
        </p:nvSpPr>
        <p:spPr>
          <a:xfrm>
            <a:off x="457200" y="838199"/>
            <a:ext cx="8229600" cy="838199"/>
          </a:xfrm>
        </p:spPr>
        <p:txBody>
          <a:bodyPr>
            <a:normAutofit/>
          </a:bodyPr>
          <a:lstStyle/>
          <a:p>
            <a:r>
              <a:rPr lang="bs-Latn-BA" sz="3600" dirty="0"/>
              <a:t>Description </a:t>
            </a:r>
            <a:r>
              <a:rPr lang="bs-Latn-BA" sz="3600" dirty="0" smtClean="0"/>
              <a:t>of WP 4</a:t>
            </a:r>
            <a:endParaRPr lang="bs-Latn-BA" sz="3600" dirty="0"/>
          </a:p>
        </p:txBody>
      </p:sp>
    </p:spTree>
    <p:extLst>
      <p:ext uri="{BB962C8B-B14F-4D97-AF65-F5344CB8AC3E}">
        <p14:creationId xmlns:p14="http://schemas.microsoft.com/office/powerpoint/2010/main" val="39614615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7</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3" name="Content Placeholder 2"/>
          <p:cNvSpPr>
            <a:spLocks noGrp="1"/>
          </p:cNvSpPr>
          <p:nvPr>
            <p:ph idx="1"/>
          </p:nvPr>
        </p:nvSpPr>
        <p:spPr>
          <a:xfrm>
            <a:off x="647700" y="2057400"/>
            <a:ext cx="8229600" cy="2057400"/>
          </a:xfrm>
        </p:spPr>
        <p:txBody>
          <a:bodyPr>
            <a:normAutofit lnSpcReduction="10000"/>
          </a:bodyPr>
          <a:lstStyle/>
          <a:p>
            <a:pPr marL="0" indent="0">
              <a:buNone/>
            </a:pPr>
            <a:r>
              <a:rPr lang="en-GB" sz="2000" dirty="0"/>
              <a:t>- Enrolment of students to master studies.</a:t>
            </a:r>
            <a:endParaRPr lang="bs-Latn-BA" sz="2000" dirty="0"/>
          </a:p>
          <a:p>
            <a:pPr marL="0" indent="0">
              <a:buNone/>
            </a:pPr>
            <a:r>
              <a:rPr lang="en-GB" sz="2000" dirty="0"/>
              <a:t>- Implementation of master study programmes.</a:t>
            </a:r>
            <a:endParaRPr lang="bs-Latn-BA" sz="2000" dirty="0"/>
          </a:p>
          <a:p>
            <a:pPr marL="0" indent="0">
              <a:buNone/>
            </a:pPr>
            <a:r>
              <a:rPr lang="en-GB" sz="2000" dirty="0"/>
              <a:t>- Quality monitoring of the master programmes will be conducted.</a:t>
            </a:r>
            <a:endParaRPr lang="bs-Latn-BA" sz="2000" dirty="0"/>
          </a:p>
          <a:p>
            <a:pPr marL="0" indent="0">
              <a:buNone/>
            </a:pPr>
            <a:r>
              <a:rPr lang="en-GB" sz="2000" dirty="0"/>
              <a:t>- Providing and implementation of the students' internship.</a:t>
            </a:r>
            <a:endParaRPr lang="bs-Latn-BA" sz="2000" dirty="0"/>
          </a:p>
          <a:p>
            <a:pPr marL="0" indent="0">
              <a:buNone/>
            </a:pPr>
            <a:r>
              <a:rPr lang="en-GB" sz="2000" dirty="0"/>
              <a:t>- Implementation of trainings for citizens and public sector.</a:t>
            </a:r>
            <a:endParaRPr lang="bs-Latn-BA" sz="2000" dirty="0"/>
          </a:p>
          <a:p>
            <a:pPr marL="0" indent="0">
              <a:buNone/>
            </a:pPr>
            <a:r>
              <a:rPr lang="en-GB" sz="2000" dirty="0"/>
              <a:t>- Self-evaluation of the trainings.</a:t>
            </a:r>
            <a:endParaRPr lang="bs-Latn-BA" sz="2000" dirty="0"/>
          </a:p>
        </p:txBody>
      </p:sp>
      <p:sp>
        <p:nvSpPr>
          <p:cNvPr id="4" name="Title 3"/>
          <p:cNvSpPr>
            <a:spLocks noGrp="1"/>
          </p:cNvSpPr>
          <p:nvPr>
            <p:ph type="title"/>
          </p:nvPr>
        </p:nvSpPr>
        <p:spPr>
          <a:xfrm>
            <a:off x="457200" y="914400"/>
            <a:ext cx="8229600" cy="1143000"/>
          </a:xfrm>
        </p:spPr>
        <p:txBody>
          <a:bodyPr>
            <a:normAutofit/>
          </a:bodyPr>
          <a:lstStyle/>
          <a:p>
            <a:r>
              <a:rPr lang="en-GB" sz="4000" b="1" dirty="0"/>
              <a:t>Tasks</a:t>
            </a:r>
            <a:endParaRPr lang="bs-Latn-BA" sz="4000" dirty="0"/>
          </a:p>
        </p:txBody>
      </p:sp>
      <p:graphicFrame>
        <p:nvGraphicFramePr>
          <p:cNvPr id="8" name="Table 7"/>
          <p:cNvGraphicFramePr>
            <a:graphicFrameLocks noGrp="1"/>
          </p:cNvGraphicFramePr>
          <p:nvPr>
            <p:extLst>
              <p:ext uri="{D42A27DB-BD31-4B8C-83A1-F6EECF244321}">
                <p14:modId xmlns:p14="http://schemas.microsoft.com/office/powerpoint/2010/main" val="1747829043"/>
              </p:ext>
            </p:extLst>
          </p:nvPr>
        </p:nvGraphicFramePr>
        <p:xfrm>
          <a:off x="609600" y="4572000"/>
          <a:ext cx="6785453" cy="1379855"/>
        </p:xfrm>
        <a:graphic>
          <a:graphicData uri="http://schemas.openxmlformats.org/drawingml/2006/table">
            <a:tbl>
              <a:tblPr firstRow="1" firstCol="1" bandRow="1"/>
              <a:tblGrid>
                <a:gridCol w="1488168"/>
                <a:gridCol w="1798613"/>
                <a:gridCol w="1799317"/>
                <a:gridCol w="1699355"/>
              </a:tblGrid>
              <a:tr h="313055">
                <a:tc>
                  <a:txBody>
                    <a:bodyPr/>
                    <a:lstStyle/>
                    <a:p>
                      <a:pPr>
                        <a:spcAft>
                          <a:spcPts val="0"/>
                        </a:spcAft>
                      </a:pPr>
                      <a:r>
                        <a:rPr lang="en-GB" sz="1400" b="1">
                          <a:effectLst/>
                          <a:latin typeface="Calibri"/>
                          <a:ea typeface="Times New Roman"/>
                          <a:cs typeface="Arial"/>
                        </a:rPr>
                        <a:t>Estimated Start Date (dd-mm-yyyy)</a:t>
                      </a:r>
                      <a:endParaRPr lang="bs-Latn-BA" sz="14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400">
                          <a:effectLst/>
                          <a:latin typeface="Calibri"/>
                          <a:ea typeface="Times New Roman"/>
                          <a:cs typeface="Arial"/>
                        </a:rPr>
                        <a:t>15-12-2017</a:t>
                      </a:r>
                      <a:endParaRPr lang="bs-Latn-BA" sz="14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400" b="1">
                          <a:effectLst/>
                          <a:latin typeface="Calibri"/>
                          <a:ea typeface="Times New Roman"/>
                          <a:cs typeface="Arial"/>
                        </a:rPr>
                        <a:t>Estimated End Date </a:t>
                      </a:r>
                      <a:endParaRPr lang="bs-Latn-BA" sz="1400">
                        <a:effectLst/>
                        <a:latin typeface="Calibri"/>
                        <a:ea typeface="Calibri"/>
                        <a:cs typeface="Arial"/>
                      </a:endParaRPr>
                    </a:p>
                    <a:p>
                      <a:pPr>
                        <a:spcAft>
                          <a:spcPts val="0"/>
                        </a:spcAft>
                      </a:pPr>
                      <a:r>
                        <a:rPr lang="en-GB" sz="1400" b="1">
                          <a:effectLst/>
                          <a:latin typeface="Calibri"/>
                          <a:ea typeface="Times New Roman"/>
                          <a:cs typeface="Arial"/>
                        </a:rPr>
                        <a:t>(dd-mm-yyyy)</a:t>
                      </a:r>
                      <a:endParaRPr lang="bs-Latn-BA" sz="14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400">
                          <a:effectLst/>
                          <a:latin typeface="Calibri"/>
                          <a:ea typeface="Times New Roman"/>
                          <a:cs typeface="Arial"/>
                        </a:rPr>
                        <a:t>14-10-2019</a:t>
                      </a:r>
                      <a:endParaRPr lang="bs-Latn-BA" sz="14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3055">
                <a:tc>
                  <a:txBody>
                    <a:bodyPr/>
                    <a:lstStyle/>
                    <a:p>
                      <a:pPr>
                        <a:spcAft>
                          <a:spcPts val="0"/>
                        </a:spcAft>
                      </a:pPr>
                      <a:r>
                        <a:rPr lang="en-GB" sz="1400" b="1">
                          <a:effectLst/>
                          <a:latin typeface="Calibri"/>
                          <a:ea typeface="Times New Roman"/>
                          <a:cs typeface="Arial"/>
                        </a:rPr>
                        <a:t>Lead Organisation</a:t>
                      </a:r>
                      <a:endParaRPr lang="bs-Latn-BA" sz="14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spcAft>
                          <a:spcPts val="0"/>
                        </a:spcAft>
                      </a:pPr>
                      <a:r>
                        <a:rPr lang="fr-BE" sz="1400">
                          <a:effectLst/>
                          <a:latin typeface="Calibri"/>
                          <a:ea typeface="Times New Roman"/>
                          <a:cs typeface="Arial"/>
                        </a:rPr>
                        <a:t>UNSA</a:t>
                      </a:r>
                      <a:endParaRPr lang="bs-Latn-BA" sz="14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bs-Latn-BA"/>
                    </a:p>
                  </a:txBody>
                  <a:tcPr/>
                </a:tc>
                <a:tc hMerge="1">
                  <a:txBody>
                    <a:bodyPr/>
                    <a:lstStyle/>
                    <a:p>
                      <a:endParaRPr lang="bs-Latn-BA"/>
                    </a:p>
                  </a:txBody>
                  <a:tcPr/>
                </a:tc>
              </a:tr>
              <a:tr h="313055">
                <a:tc>
                  <a:txBody>
                    <a:bodyPr/>
                    <a:lstStyle/>
                    <a:p>
                      <a:pPr>
                        <a:spcAft>
                          <a:spcPts val="0"/>
                        </a:spcAft>
                      </a:pPr>
                      <a:r>
                        <a:rPr lang="en-GB" sz="1400" b="1">
                          <a:effectLst/>
                          <a:latin typeface="Calibri"/>
                          <a:ea typeface="Times New Roman"/>
                          <a:cs typeface="Arial"/>
                        </a:rPr>
                        <a:t>Participating Organisation</a:t>
                      </a:r>
                      <a:endParaRPr lang="bs-Latn-BA" sz="14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spcAft>
                          <a:spcPts val="0"/>
                        </a:spcAft>
                      </a:pPr>
                      <a:r>
                        <a:rPr lang="en-GB" sz="1400" dirty="0">
                          <a:effectLst/>
                          <a:latin typeface="Calibri"/>
                          <a:ea typeface="Times New Roman"/>
                          <a:cs typeface="Arial"/>
                        </a:rPr>
                        <a:t>UNI, BOKU, MU, KPA, UPKM, VSUP, TCASU, UNIME, OE, UNID, RGU, TUC</a:t>
                      </a:r>
                      <a:endParaRPr lang="bs-Latn-BA" sz="1400" dirty="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bs-Latn-BA"/>
                    </a:p>
                  </a:txBody>
                  <a:tcPr/>
                </a:tc>
                <a:tc hMerge="1">
                  <a:txBody>
                    <a:bodyPr/>
                    <a:lstStyle/>
                    <a:p>
                      <a:endParaRPr lang="bs-Latn-BA"/>
                    </a:p>
                  </a:txBody>
                  <a:tcPr/>
                </a:tc>
              </a:tr>
            </a:tbl>
          </a:graphicData>
        </a:graphic>
      </p:graphicFrame>
    </p:spTree>
    <p:extLst>
      <p:ext uri="{BB962C8B-B14F-4D97-AF65-F5344CB8AC3E}">
        <p14:creationId xmlns:p14="http://schemas.microsoft.com/office/powerpoint/2010/main" val="10082605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8</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4" name="Title 3"/>
          <p:cNvSpPr>
            <a:spLocks noGrp="1"/>
          </p:cNvSpPr>
          <p:nvPr>
            <p:ph type="title"/>
          </p:nvPr>
        </p:nvSpPr>
        <p:spPr>
          <a:xfrm>
            <a:off x="457200" y="838200"/>
            <a:ext cx="8229600" cy="762000"/>
          </a:xfrm>
        </p:spPr>
        <p:txBody>
          <a:bodyPr>
            <a:noAutofit/>
          </a:bodyPr>
          <a:lstStyle/>
          <a:p>
            <a:r>
              <a:rPr lang="en-GB" sz="2800" b="1" dirty="0"/>
              <a:t>Deliverables/results/outcomes</a:t>
            </a:r>
            <a:r>
              <a:rPr lang="bs-Latn-BA" sz="2800" dirty="0"/>
              <a:t/>
            </a:r>
            <a:br>
              <a:rPr lang="bs-Latn-BA" sz="2800" dirty="0"/>
            </a:br>
            <a:endParaRPr lang="bs-Latn-BA" sz="2800" dirty="0"/>
          </a:p>
        </p:txBody>
      </p:sp>
      <p:graphicFrame>
        <p:nvGraphicFramePr>
          <p:cNvPr id="8" name="Table 7"/>
          <p:cNvGraphicFramePr>
            <a:graphicFrameLocks noGrp="1"/>
          </p:cNvGraphicFramePr>
          <p:nvPr>
            <p:extLst>
              <p:ext uri="{D42A27DB-BD31-4B8C-83A1-F6EECF244321}">
                <p14:modId xmlns:p14="http://schemas.microsoft.com/office/powerpoint/2010/main" val="2425046884"/>
              </p:ext>
            </p:extLst>
          </p:nvPr>
        </p:nvGraphicFramePr>
        <p:xfrm>
          <a:off x="457201" y="1752600"/>
          <a:ext cx="7924799" cy="4663440"/>
        </p:xfrm>
        <a:graphic>
          <a:graphicData uri="http://schemas.openxmlformats.org/drawingml/2006/table">
            <a:tbl>
              <a:tblPr firstRow="1" firstCol="1" bandRow="1"/>
              <a:tblGrid>
                <a:gridCol w="2093025"/>
                <a:gridCol w="2915887"/>
                <a:gridCol w="2915887"/>
              </a:tblGrid>
              <a:tr h="475130">
                <a:tc>
                  <a:txBody>
                    <a:bodyPr/>
                    <a:lstStyle/>
                    <a:p>
                      <a:pPr>
                        <a:spcAft>
                          <a:spcPts val="0"/>
                        </a:spcAft>
                      </a:pPr>
                      <a:r>
                        <a:rPr lang="en-GB" sz="1800">
                          <a:effectLst/>
                          <a:latin typeface="Calibri"/>
                          <a:ea typeface="Times New Roman"/>
                          <a:cs typeface="Arial"/>
                        </a:rPr>
                        <a:t>Work Package and Outcome ref.nr</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en-GB" sz="1800">
                          <a:effectLst/>
                          <a:latin typeface="Calibri"/>
                          <a:ea typeface="Times New Roman"/>
                          <a:cs typeface="Arial"/>
                        </a:rPr>
                        <a:t>4.1.</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bs-Latn-BA"/>
                    </a:p>
                  </a:txBody>
                  <a:tcPr/>
                </a:tc>
              </a:tr>
              <a:tr h="237565">
                <a:tc>
                  <a:txBody>
                    <a:bodyPr/>
                    <a:lstStyle/>
                    <a:p>
                      <a:pPr>
                        <a:spcAft>
                          <a:spcPts val="0"/>
                        </a:spcAft>
                      </a:pPr>
                      <a:r>
                        <a:rPr lang="en-GB" sz="1800">
                          <a:effectLst/>
                          <a:latin typeface="Calibri"/>
                          <a:ea typeface="Times New Roman"/>
                          <a:cs typeface="Arial"/>
                        </a:rPr>
                        <a:t>Title</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r>
                        <a:rPr lang="en-GB" sz="1800">
                          <a:effectLst/>
                          <a:latin typeface="Calibri"/>
                          <a:ea typeface="Times New Roman"/>
                          <a:cs typeface="Arial"/>
                        </a:rPr>
                        <a:t>Students enrolled</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bs-Latn-BA"/>
                    </a:p>
                  </a:txBody>
                  <a:tcPr/>
                </a:tc>
              </a:tr>
              <a:tr h="712694">
                <a:tc>
                  <a:txBody>
                    <a:bodyPr/>
                    <a:lstStyle/>
                    <a:p>
                      <a:pPr>
                        <a:spcAft>
                          <a:spcPts val="0"/>
                        </a:spcAft>
                      </a:pPr>
                      <a:r>
                        <a:rPr lang="en-GB" sz="1800">
                          <a:effectLst/>
                          <a:latin typeface="Calibri"/>
                          <a:ea typeface="Times New Roman"/>
                          <a:cs typeface="Arial"/>
                        </a:rPr>
                        <a:t>Type</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BE" sz="1800">
                          <a:solidFill>
                            <a:srgbClr val="000000"/>
                          </a:solidFill>
                          <a:effectLst/>
                          <a:latin typeface="MS Gothic"/>
                          <a:ea typeface="Calibri"/>
                          <a:cs typeface="MS Gothic"/>
                        </a:rPr>
                        <a:t>☐</a:t>
                      </a:r>
                      <a:r>
                        <a:rPr lang="en-GB" sz="1800">
                          <a:solidFill>
                            <a:srgbClr val="000000"/>
                          </a:solidFill>
                          <a:effectLst/>
                          <a:latin typeface="Calibri"/>
                          <a:ea typeface="Times New Roman"/>
                          <a:cs typeface="Arial"/>
                        </a:rPr>
                        <a:t> Teaching material</a:t>
                      </a:r>
                      <a:endParaRPr lang="bs-Latn-BA" sz="1800">
                        <a:effectLst/>
                        <a:latin typeface="Calibri"/>
                        <a:ea typeface="Calibri"/>
                        <a:cs typeface="Arial"/>
                      </a:endParaRPr>
                    </a:p>
                    <a:p>
                      <a:pPr>
                        <a:spcAft>
                          <a:spcPts val="0"/>
                        </a:spcAft>
                      </a:pPr>
                      <a:r>
                        <a:rPr lang="fr-BE" sz="1800">
                          <a:solidFill>
                            <a:srgbClr val="000000"/>
                          </a:solidFill>
                          <a:effectLst/>
                          <a:latin typeface="MS Gothic"/>
                          <a:ea typeface="Calibri"/>
                          <a:cs typeface="MS Gothic"/>
                        </a:rPr>
                        <a:t>☐</a:t>
                      </a:r>
                      <a:r>
                        <a:rPr lang="en-GB" sz="1800">
                          <a:solidFill>
                            <a:srgbClr val="000000"/>
                          </a:solidFill>
                          <a:effectLst/>
                          <a:latin typeface="Calibri"/>
                          <a:ea typeface="Times New Roman"/>
                          <a:cs typeface="Arial"/>
                        </a:rPr>
                        <a:t> Learning material</a:t>
                      </a:r>
                      <a:endParaRPr lang="bs-Latn-BA" sz="1800">
                        <a:effectLst/>
                        <a:latin typeface="Calibri"/>
                        <a:ea typeface="Calibri"/>
                        <a:cs typeface="Arial"/>
                      </a:endParaRPr>
                    </a:p>
                    <a:p>
                      <a:pPr>
                        <a:spcAft>
                          <a:spcPts val="0"/>
                        </a:spcAft>
                      </a:pPr>
                      <a:r>
                        <a:rPr lang="fr-BE" sz="1800">
                          <a:solidFill>
                            <a:srgbClr val="000000"/>
                          </a:solidFill>
                          <a:effectLst/>
                          <a:latin typeface="MS Gothic"/>
                          <a:ea typeface="Calibri"/>
                          <a:cs typeface="MS Gothic"/>
                        </a:rPr>
                        <a:t>☐</a:t>
                      </a:r>
                      <a:r>
                        <a:rPr lang="en-GB" sz="1800">
                          <a:solidFill>
                            <a:srgbClr val="000000"/>
                          </a:solidFill>
                          <a:effectLst/>
                          <a:latin typeface="Calibri"/>
                          <a:ea typeface="Times New Roman"/>
                          <a:cs typeface="Arial"/>
                        </a:rPr>
                        <a:t> Training material</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BE" sz="1800">
                          <a:solidFill>
                            <a:srgbClr val="000000"/>
                          </a:solidFill>
                          <a:effectLst/>
                          <a:latin typeface="MS Gothic"/>
                          <a:ea typeface="Calibri"/>
                          <a:cs typeface="MS Gothic"/>
                        </a:rPr>
                        <a:t>☐</a:t>
                      </a:r>
                      <a:r>
                        <a:rPr lang="en-GB" sz="1800">
                          <a:solidFill>
                            <a:srgbClr val="000000"/>
                          </a:solidFill>
                          <a:effectLst/>
                          <a:latin typeface="Calibri"/>
                          <a:ea typeface="Times New Roman"/>
                          <a:cs typeface="Arial"/>
                        </a:rPr>
                        <a:t> Event</a:t>
                      </a:r>
                      <a:endParaRPr lang="bs-Latn-BA" sz="1800">
                        <a:effectLst/>
                        <a:latin typeface="Calibri"/>
                        <a:ea typeface="Calibri"/>
                        <a:cs typeface="Arial"/>
                      </a:endParaRPr>
                    </a:p>
                    <a:p>
                      <a:pPr>
                        <a:spcAft>
                          <a:spcPts val="0"/>
                        </a:spcAft>
                      </a:pPr>
                      <a:r>
                        <a:rPr lang="fr-BE" sz="1800">
                          <a:solidFill>
                            <a:srgbClr val="000000"/>
                          </a:solidFill>
                          <a:effectLst/>
                          <a:latin typeface="MS Gothic"/>
                          <a:ea typeface="Calibri"/>
                          <a:cs typeface="MS Gothic"/>
                        </a:rPr>
                        <a:t>☒</a:t>
                      </a:r>
                      <a:r>
                        <a:rPr lang="en-GB" sz="1800">
                          <a:solidFill>
                            <a:srgbClr val="000000"/>
                          </a:solidFill>
                          <a:effectLst/>
                          <a:latin typeface="Calibri"/>
                          <a:ea typeface="Times New Roman"/>
                          <a:cs typeface="Arial"/>
                        </a:rPr>
                        <a:t> Report </a:t>
                      </a:r>
                      <a:endParaRPr lang="bs-Latn-BA" sz="1800">
                        <a:effectLst/>
                        <a:latin typeface="Calibri"/>
                        <a:ea typeface="Calibri"/>
                        <a:cs typeface="Arial"/>
                      </a:endParaRPr>
                    </a:p>
                    <a:p>
                      <a:pPr>
                        <a:spcAft>
                          <a:spcPts val="0"/>
                        </a:spcAft>
                      </a:pPr>
                      <a:r>
                        <a:rPr lang="fr-BE" sz="1800">
                          <a:solidFill>
                            <a:srgbClr val="000000"/>
                          </a:solidFill>
                          <a:effectLst/>
                          <a:latin typeface="MS Gothic"/>
                          <a:ea typeface="Calibri"/>
                          <a:cs typeface="MS Gothic"/>
                        </a:rPr>
                        <a:t>☐</a:t>
                      </a:r>
                      <a:r>
                        <a:rPr lang="en-GB" sz="1800">
                          <a:solidFill>
                            <a:srgbClr val="000000"/>
                          </a:solidFill>
                          <a:effectLst/>
                          <a:latin typeface="Calibri"/>
                          <a:ea typeface="Times New Roman"/>
                          <a:cs typeface="Arial"/>
                        </a:rPr>
                        <a:t> Service/Product </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75647">
                <a:tc>
                  <a:txBody>
                    <a:bodyPr/>
                    <a:lstStyle/>
                    <a:p>
                      <a:pPr>
                        <a:spcAft>
                          <a:spcPts val="0"/>
                        </a:spcAft>
                      </a:pPr>
                      <a:r>
                        <a:rPr lang="en-GB" sz="1800">
                          <a:effectLst/>
                          <a:latin typeface="Calibri"/>
                          <a:ea typeface="Times New Roman"/>
                          <a:cs typeface="Arial"/>
                        </a:rPr>
                        <a:t>Description </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r>
                        <a:rPr lang="en-GB" sz="1800">
                          <a:effectLst/>
                          <a:latin typeface="Calibri"/>
                          <a:ea typeface="Times New Roman"/>
                          <a:cs typeface="Arial"/>
                        </a:rPr>
                        <a:t>New master students will be enrolled at each WB partner HEI starting from October 2018. The teaching of the new courses will start during the life time of the NatRisk WeB project and will take place during the whole third year of the project duration. </a:t>
                      </a:r>
                      <a:endParaRPr lang="bs-Latn-BA" sz="1800">
                        <a:effectLst/>
                        <a:latin typeface="Calibri"/>
                        <a:ea typeface="Calibri"/>
                        <a:cs typeface="Arial"/>
                      </a:endParaRPr>
                    </a:p>
                    <a:p>
                      <a:pPr>
                        <a:spcAft>
                          <a:spcPts val="0"/>
                        </a:spcAft>
                      </a:pPr>
                      <a:r>
                        <a:rPr lang="en-GB" sz="1800">
                          <a:effectLst/>
                          <a:latin typeface="Calibri"/>
                          <a:ea typeface="Times New Roman"/>
                          <a:cs typeface="Times New Roman"/>
                        </a:rPr>
                        <a:t>This activity includes: call for enrolment on master studies in the field of risk management of natural disasters, with defined conditions for enrolment, ranking students, inscription of selected students. Each WB HEI will enrol 10-15 students except UNI (20-30 students).</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bs-Latn-BA"/>
                    </a:p>
                  </a:txBody>
                  <a:tcPr/>
                </a:tc>
              </a:tr>
              <a:tr h="237565">
                <a:tc>
                  <a:txBody>
                    <a:bodyPr/>
                    <a:lstStyle/>
                    <a:p>
                      <a:pPr>
                        <a:spcAft>
                          <a:spcPts val="0"/>
                        </a:spcAft>
                      </a:pPr>
                      <a:r>
                        <a:rPr lang="en-GB" sz="1800">
                          <a:effectLst/>
                          <a:latin typeface="Calibri"/>
                          <a:ea typeface="Times New Roman"/>
                          <a:cs typeface="Arial"/>
                        </a:rPr>
                        <a:t>Due date</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r>
                        <a:rPr lang="en-GB" sz="1800" dirty="0">
                          <a:effectLst/>
                          <a:latin typeface="Calibri"/>
                          <a:ea typeface="Times New Roman"/>
                          <a:cs typeface="Arial"/>
                        </a:rPr>
                        <a:t>14-10-2018</a:t>
                      </a:r>
                      <a:endParaRPr lang="bs-Latn-BA" sz="1800" dirty="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bs-Latn-BA"/>
                    </a:p>
                  </a:txBody>
                  <a:tcPr/>
                </a:tc>
              </a:tr>
            </a:tbl>
          </a:graphicData>
        </a:graphic>
      </p:graphicFrame>
    </p:spTree>
    <p:extLst>
      <p:ext uri="{BB962C8B-B14F-4D97-AF65-F5344CB8AC3E}">
        <p14:creationId xmlns:p14="http://schemas.microsoft.com/office/powerpoint/2010/main" val="10082605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9</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4" name="Title 3"/>
          <p:cNvSpPr>
            <a:spLocks noGrp="1"/>
          </p:cNvSpPr>
          <p:nvPr>
            <p:ph type="title"/>
          </p:nvPr>
        </p:nvSpPr>
        <p:spPr>
          <a:xfrm>
            <a:off x="457200" y="838200"/>
            <a:ext cx="8229600" cy="762000"/>
          </a:xfrm>
        </p:spPr>
        <p:txBody>
          <a:bodyPr>
            <a:noAutofit/>
          </a:bodyPr>
          <a:lstStyle/>
          <a:p>
            <a:r>
              <a:rPr lang="en-GB" sz="2800" b="1" dirty="0"/>
              <a:t>Deliverables/results/outcomes</a:t>
            </a:r>
            <a:r>
              <a:rPr lang="bs-Latn-BA" sz="2800" dirty="0"/>
              <a:t/>
            </a:r>
            <a:br>
              <a:rPr lang="bs-Latn-BA" sz="2800" dirty="0"/>
            </a:br>
            <a:endParaRPr lang="bs-Latn-BA" sz="2800" dirty="0"/>
          </a:p>
        </p:txBody>
      </p:sp>
      <p:graphicFrame>
        <p:nvGraphicFramePr>
          <p:cNvPr id="8" name="Table 7"/>
          <p:cNvGraphicFramePr>
            <a:graphicFrameLocks noGrp="1"/>
          </p:cNvGraphicFramePr>
          <p:nvPr>
            <p:extLst>
              <p:ext uri="{D42A27DB-BD31-4B8C-83A1-F6EECF244321}">
                <p14:modId xmlns:p14="http://schemas.microsoft.com/office/powerpoint/2010/main" val="3006320998"/>
              </p:ext>
            </p:extLst>
          </p:nvPr>
        </p:nvGraphicFramePr>
        <p:xfrm>
          <a:off x="457201" y="1752600"/>
          <a:ext cx="7924799" cy="4693920"/>
        </p:xfrm>
        <a:graphic>
          <a:graphicData uri="http://schemas.openxmlformats.org/drawingml/2006/table">
            <a:tbl>
              <a:tblPr firstRow="1" firstCol="1" bandRow="1"/>
              <a:tblGrid>
                <a:gridCol w="2093025"/>
                <a:gridCol w="2915887"/>
                <a:gridCol w="2915887"/>
              </a:tblGrid>
              <a:tr h="475130">
                <a:tc>
                  <a:txBody>
                    <a:bodyPr/>
                    <a:lstStyle/>
                    <a:p>
                      <a:pPr>
                        <a:spcAft>
                          <a:spcPts val="0"/>
                        </a:spcAft>
                      </a:pPr>
                      <a:r>
                        <a:rPr lang="en-GB" sz="1800" dirty="0">
                          <a:effectLst/>
                          <a:latin typeface="Calibri"/>
                          <a:ea typeface="Times New Roman"/>
                          <a:cs typeface="Arial"/>
                        </a:rPr>
                        <a:t>Work Package and Outcome ref.nr</a:t>
                      </a:r>
                      <a:endParaRPr lang="bs-Latn-BA" sz="1800" dirty="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en-GB" sz="2000" b="1" dirty="0">
                          <a:effectLst/>
                          <a:latin typeface="Calibri"/>
                          <a:ea typeface="Times New Roman"/>
                          <a:cs typeface="Arial"/>
                        </a:rPr>
                        <a:t>4.1.</a:t>
                      </a:r>
                      <a:endParaRPr lang="bs-Latn-BA" sz="2000" b="1" dirty="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bs-Latn-BA"/>
                    </a:p>
                  </a:txBody>
                  <a:tcPr/>
                </a:tc>
              </a:tr>
              <a:tr h="237565">
                <a:tc>
                  <a:txBody>
                    <a:bodyPr/>
                    <a:lstStyle/>
                    <a:p>
                      <a:pPr>
                        <a:spcAft>
                          <a:spcPts val="0"/>
                        </a:spcAft>
                      </a:pPr>
                      <a:r>
                        <a:rPr lang="en-GB" sz="1800">
                          <a:effectLst/>
                          <a:latin typeface="Calibri"/>
                          <a:ea typeface="Times New Roman"/>
                          <a:cs typeface="Arial"/>
                        </a:rPr>
                        <a:t>Title</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r>
                        <a:rPr lang="en-GB" sz="2000" b="1" dirty="0">
                          <a:effectLst/>
                          <a:latin typeface="Calibri"/>
                          <a:ea typeface="Times New Roman"/>
                          <a:cs typeface="Arial"/>
                        </a:rPr>
                        <a:t>Students enrolled</a:t>
                      </a:r>
                      <a:endParaRPr lang="bs-Latn-BA" sz="2000" b="1" dirty="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bs-Latn-BA"/>
                    </a:p>
                  </a:txBody>
                  <a:tcPr/>
                </a:tc>
              </a:tr>
              <a:tr h="712694">
                <a:tc>
                  <a:txBody>
                    <a:bodyPr/>
                    <a:lstStyle/>
                    <a:p>
                      <a:pPr>
                        <a:spcAft>
                          <a:spcPts val="0"/>
                        </a:spcAft>
                      </a:pPr>
                      <a:r>
                        <a:rPr lang="en-GB" sz="1800">
                          <a:effectLst/>
                          <a:latin typeface="Calibri"/>
                          <a:ea typeface="Times New Roman"/>
                          <a:cs typeface="Arial"/>
                        </a:rPr>
                        <a:t>Type</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BE" sz="1800">
                          <a:solidFill>
                            <a:srgbClr val="000000"/>
                          </a:solidFill>
                          <a:effectLst/>
                          <a:latin typeface="MS Gothic"/>
                          <a:ea typeface="Calibri"/>
                          <a:cs typeface="MS Gothic"/>
                        </a:rPr>
                        <a:t>☐</a:t>
                      </a:r>
                      <a:r>
                        <a:rPr lang="en-GB" sz="1800">
                          <a:solidFill>
                            <a:srgbClr val="000000"/>
                          </a:solidFill>
                          <a:effectLst/>
                          <a:latin typeface="Calibri"/>
                          <a:ea typeface="Times New Roman"/>
                          <a:cs typeface="Arial"/>
                        </a:rPr>
                        <a:t> Teaching material</a:t>
                      </a:r>
                      <a:endParaRPr lang="bs-Latn-BA" sz="1800">
                        <a:effectLst/>
                        <a:latin typeface="Calibri"/>
                        <a:ea typeface="Calibri"/>
                        <a:cs typeface="Arial"/>
                      </a:endParaRPr>
                    </a:p>
                    <a:p>
                      <a:pPr>
                        <a:spcAft>
                          <a:spcPts val="0"/>
                        </a:spcAft>
                      </a:pPr>
                      <a:r>
                        <a:rPr lang="fr-BE" sz="1800">
                          <a:solidFill>
                            <a:srgbClr val="000000"/>
                          </a:solidFill>
                          <a:effectLst/>
                          <a:latin typeface="MS Gothic"/>
                          <a:ea typeface="Calibri"/>
                          <a:cs typeface="MS Gothic"/>
                        </a:rPr>
                        <a:t>☐</a:t>
                      </a:r>
                      <a:r>
                        <a:rPr lang="en-GB" sz="1800">
                          <a:solidFill>
                            <a:srgbClr val="000000"/>
                          </a:solidFill>
                          <a:effectLst/>
                          <a:latin typeface="Calibri"/>
                          <a:ea typeface="Times New Roman"/>
                          <a:cs typeface="Arial"/>
                        </a:rPr>
                        <a:t> Learning material</a:t>
                      </a:r>
                      <a:endParaRPr lang="bs-Latn-BA" sz="1800">
                        <a:effectLst/>
                        <a:latin typeface="Calibri"/>
                        <a:ea typeface="Calibri"/>
                        <a:cs typeface="Arial"/>
                      </a:endParaRPr>
                    </a:p>
                    <a:p>
                      <a:pPr>
                        <a:spcAft>
                          <a:spcPts val="0"/>
                        </a:spcAft>
                      </a:pPr>
                      <a:r>
                        <a:rPr lang="fr-BE" sz="1800">
                          <a:solidFill>
                            <a:srgbClr val="000000"/>
                          </a:solidFill>
                          <a:effectLst/>
                          <a:latin typeface="MS Gothic"/>
                          <a:ea typeface="Calibri"/>
                          <a:cs typeface="MS Gothic"/>
                        </a:rPr>
                        <a:t>☐</a:t>
                      </a:r>
                      <a:r>
                        <a:rPr lang="en-GB" sz="1800">
                          <a:solidFill>
                            <a:srgbClr val="000000"/>
                          </a:solidFill>
                          <a:effectLst/>
                          <a:latin typeface="Calibri"/>
                          <a:ea typeface="Times New Roman"/>
                          <a:cs typeface="Arial"/>
                        </a:rPr>
                        <a:t> Training material</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BE" sz="1800">
                          <a:solidFill>
                            <a:srgbClr val="000000"/>
                          </a:solidFill>
                          <a:effectLst/>
                          <a:latin typeface="MS Gothic"/>
                          <a:ea typeface="Calibri"/>
                          <a:cs typeface="MS Gothic"/>
                        </a:rPr>
                        <a:t>☐</a:t>
                      </a:r>
                      <a:r>
                        <a:rPr lang="en-GB" sz="1800">
                          <a:solidFill>
                            <a:srgbClr val="000000"/>
                          </a:solidFill>
                          <a:effectLst/>
                          <a:latin typeface="Calibri"/>
                          <a:ea typeface="Times New Roman"/>
                          <a:cs typeface="Arial"/>
                        </a:rPr>
                        <a:t> Event</a:t>
                      </a:r>
                      <a:endParaRPr lang="bs-Latn-BA" sz="1800">
                        <a:effectLst/>
                        <a:latin typeface="Calibri"/>
                        <a:ea typeface="Calibri"/>
                        <a:cs typeface="Arial"/>
                      </a:endParaRPr>
                    </a:p>
                    <a:p>
                      <a:pPr>
                        <a:spcAft>
                          <a:spcPts val="0"/>
                        </a:spcAft>
                      </a:pPr>
                      <a:r>
                        <a:rPr lang="fr-BE" sz="1800">
                          <a:solidFill>
                            <a:srgbClr val="000000"/>
                          </a:solidFill>
                          <a:effectLst/>
                          <a:latin typeface="MS Gothic"/>
                          <a:ea typeface="Calibri"/>
                          <a:cs typeface="MS Gothic"/>
                        </a:rPr>
                        <a:t>☒</a:t>
                      </a:r>
                      <a:r>
                        <a:rPr lang="en-GB" sz="1800">
                          <a:solidFill>
                            <a:srgbClr val="000000"/>
                          </a:solidFill>
                          <a:effectLst/>
                          <a:latin typeface="Calibri"/>
                          <a:ea typeface="Times New Roman"/>
                          <a:cs typeface="Arial"/>
                        </a:rPr>
                        <a:t> Report </a:t>
                      </a:r>
                      <a:endParaRPr lang="bs-Latn-BA" sz="1800">
                        <a:effectLst/>
                        <a:latin typeface="Calibri"/>
                        <a:ea typeface="Calibri"/>
                        <a:cs typeface="Arial"/>
                      </a:endParaRPr>
                    </a:p>
                    <a:p>
                      <a:pPr>
                        <a:spcAft>
                          <a:spcPts val="0"/>
                        </a:spcAft>
                      </a:pPr>
                      <a:r>
                        <a:rPr lang="fr-BE" sz="1800">
                          <a:solidFill>
                            <a:srgbClr val="000000"/>
                          </a:solidFill>
                          <a:effectLst/>
                          <a:latin typeface="MS Gothic"/>
                          <a:ea typeface="Calibri"/>
                          <a:cs typeface="MS Gothic"/>
                        </a:rPr>
                        <a:t>☐</a:t>
                      </a:r>
                      <a:r>
                        <a:rPr lang="en-GB" sz="1800">
                          <a:solidFill>
                            <a:srgbClr val="000000"/>
                          </a:solidFill>
                          <a:effectLst/>
                          <a:latin typeface="Calibri"/>
                          <a:ea typeface="Times New Roman"/>
                          <a:cs typeface="Arial"/>
                        </a:rPr>
                        <a:t> Service/Product </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75647">
                <a:tc>
                  <a:txBody>
                    <a:bodyPr/>
                    <a:lstStyle/>
                    <a:p>
                      <a:pPr>
                        <a:spcAft>
                          <a:spcPts val="0"/>
                        </a:spcAft>
                      </a:pPr>
                      <a:r>
                        <a:rPr lang="en-GB" sz="1800">
                          <a:effectLst/>
                          <a:latin typeface="Calibri"/>
                          <a:ea typeface="Times New Roman"/>
                          <a:cs typeface="Arial"/>
                        </a:rPr>
                        <a:t>Description </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r>
                        <a:rPr lang="en-GB" sz="1800">
                          <a:effectLst/>
                          <a:latin typeface="Calibri"/>
                          <a:ea typeface="Times New Roman"/>
                          <a:cs typeface="Arial"/>
                        </a:rPr>
                        <a:t>New master students will be enrolled at each WB partner HEI starting from October 2018. The teaching of the new courses will start during the life time of the NatRisk WeB project and will take place during the whole third year of the project duration. </a:t>
                      </a:r>
                      <a:endParaRPr lang="bs-Latn-BA" sz="1800">
                        <a:effectLst/>
                        <a:latin typeface="Calibri"/>
                        <a:ea typeface="Calibri"/>
                        <a:cs typeface="Arial"/>
                      </a:endParaRPr>
                    </a:p>
                    <a:p>
                      <a:pPr>
                        <a:spcAft>
                          <a:spcPts val="0"/>
                        </a:spcAft>
                      </a:pPr>
                      <a:r>
                        <a:rPr lang="en-GB" sz="1800">
                          <a:effectLst/>
                          <a:latin typeface="Calibri"/>
                          <a:ea typeface="Times New Roman"/>
                          <a:cs typeface="Times New Roman"/>
                        </a:rPr>
                        <a:t>This activity includes: call for enrolment on master studies in the field of risk management of natural disasters, with defined conditions for enrolment, ranking students, inscription of selected students. Each WB HEI will enrol 10-15 students except UNI (20-30 students).</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bs-Latn-BA"/>
                    </a:p>
                  </a:txBody>
                  <a:tcPr/>
                </a:tc>
              </a:tr>
              <a:tr h="237565">
                <a:tc>
                  <a:txBody>
                    <a:bodyPr/>
                    <a:lstStyle/>
                    <a:p>
                      <a:pPr>
                        <a:spcAft>
                          <a:spcPts val="0"/>
                        </a:spcAft>
                      </a:pPr>
                      <a:r>
                        <a:rPr lang="en-GB" sz="1800">
                          <a:effectLst/>
                          <a:latin typeface="Calibri"/>
                          <a:ea typeface="Times New Roman"/>
                          <a:cs typeface="Arial"/>
                        </a:rPr>
                        <a:t>Due date</a:t>
                      </a:r>
                      <a:endParaRPr lang="bs-Latn-BA" sz="18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r>
                        <a:rPr lang="en-GB" sz="1800" dirty="0">
                          <a:effectLst/>
                          <a:latin typeface="Calibri"/>
                          <a:ea typeface="Times New Roman"/>
                          <a:cs typeface="Arial"/>
                        </a:rPr>
                        <a:t>14-10-2018</a:t>
                      </a:r>
                      <a:endParaRPr lang="bs-Latn-BA" sz="1800" dirty="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bs-Latn-BA"/>
                    </a:p>
                  </a:txBody>
                  <a:tcPr/>
                </a:tc>
              </a:tr>
            </a:tbl>
          </a:graphicData>
        </a:graphic>
      </p:graphicFrame>
    </p:spTree>
    <p:extLst>
      <p:ext uri="{BB962C8B-B14F-4D97-AF65-F5344CB8AC3E}">
        <p14:creationId xmlns:p14="http://schemas.microsoft.com/office/powerpoint/2010/main" val="2020568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402</TotalTime>
  <Words>1378</Words>
  <Application>Microsoft Office PowerPoint</Application>
  <PresentationFormat>On-screen Show (4:3)</PresentationFormat>
  <Paragraphs>235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Development of master curricula for natural disasters risk management in Western Balkan countries</vt:lpstr>
      <vt:lpstr>Development of master curricula for natural disasters risk management in Western Balkan countries</vt:lpstr>
      <vt:lpstr>Activities</vt:lpstr>
      <vt:lpstr>PowerPoint Presentation</vt:lpstr>
      <vt:lpstr>Description of WP 4</vt:lpstr>
      <vt:lpstr>Description of WP 4</vt:lpstr>
      <vt:lpstr>Tasks</vt:lpstr>
      <vt:lpstr>Deliverables/results/outcomes </vt:lpstr>
      <vt:lpstr>Deliverables/results/outcomes </vt:lpstr>
      <vt:lpstr>Deliverables/results/outcomes </vt:lpstr>
      <vt:lpstr>Deliverables/results/outcomes </vt:lpstr>
      <vt:lpstr>Deliverables/results/outcomes </vt:lpstr>
      <vt:lpstr>Deliverables/results/outcomes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Strengthening of Internationalisation in B&amp;H Higher Education</dc:title>
  <dc:creator>user</dc:creator>
  <cp:lastModifiedBy>Korisnik</cp:lastModifiedBy>
  <cp:revision>25</cp:revision>
  <dcterms:created xsi:type="dcterms:W3CDTF">2006-08-16T00:00:00Z</dcterms:created>
  <dcterms:modified xsi:type="dcterms:W3CDTF">2016-12-12T20:41:29Z</dcterms:modified>
</cp:coreProperties>
</file>